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63" r:id="rId5"/>
    <p:sldId id="265" r:id="rId6"/>
    <p:sldId id="264" r:id="rId7"/>
    <p:sldId id="267" r:id="rId8"/>
    <p:sldId id="283" r:id="rId9"/>
    <p:sldId id="270" r:id="rId10"/>
    <p:sldId id="271" r:id="rId11"/>
    <p:sldId id="279" r:id="rId12"/>
    <p:sldId id="272" r:id="rId13"/>
    <p:sldId id="275" r:id="rId14"/>
    <p:sldId id="273" r:id="rId15"/>
    <p:sldId id="288" r:id="rId16"/>
    <p:sldId id="277" r:id="rId17"/>
    <p:sldId id="280" r:id="rId18"/>
    <p:sldId id="276" r:id="rId19"/>
    <p:sldId id="274" r:id="rId20"/>
    <p:sldId id="284" r:id="rId21"/>
    <p:sldId id="269" r:id="rId22"/>
    <p:sldId id="285" r:id="rId23"/>
    <p:sldId id="278" r:id="rId24"/>
    <p:sldId id="287" r:id="rId25"/>
    <p:sldId id="290" r:id="rId26"/>
    <p:sldId id="291" r:id="rId27"/>
  </p:sldIdLst>
  <p:sldSz cx="18288000" cy="10287000"/>
  <p:notesSz cx="6858000" cy="9144000"/>
  <p:embeddedFontLst>
    <p:embeddedFont>
      <p:font typeface="Montserrat" panose="00000500000000000000" pitchFamily="2" charset="0"/>
      <p:regular r:id="rId28"/>
      <p:bold r:id="rId29"/>
      <p:italic r:id="rId30"/>
      <p:boldItalic r:id="rId31"/>
    </p:embeddedFont>
    <p:embeddedFont>
      <p:font typeface="Montserrat Ultra-Bold" panose="020B060402020202020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9D9A89-9A40-5664-9917-4CD0080E3445}" v="5" dt="2025-08-28T20:09:30.7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C0DE20-4C25-492E-A63E-4EE3DBC47832}" type="doc">
      <dgm:prSet loTypeId="urn:microsoft.com/office/officeart/2016/7/layout/HexagonTimeline" loCatId="timeline" qsTypeId="urn:microsoft.com/office/officeart/2005/8/quickstyle/simple1" qsCatId="simple" csTypeId="urn:microsoft.com/office/officeart/2005/8/colors/accent1_2" csCatId="accent1" phldr="1"/>
      <dgm:spPr/>
      <dgm:t>
        <a:bodyPr/>
        <a:lstStyle/>
        <a:p>
          <a:endParaRPr lang="en-US"/>
        </a:p>
      </dgm:t>
    </dgm:pt>
    <dgm:pt modelId="{00064C4B-3E44-4C23-A2A8-6BC9283BF2FF}">
      <dgm:prSet phldrT="[Text]" phldr="0" custT="1"/>
      <dgm:spPr/>
      <dgm:t>
        <a:bodyPr/>
        <a:lstStyle/>
        <a:p>
          <a:pPr rtl="0"/>
          <a:r>
            <a:rPr lang="en-US" sz="1400" dirty="0">
              <a:latin typeface="Calibri"/>
            </a:rPr>
            <a:t> </a:t>
          </a:r>
          <a:r>
            <a:rPr lang="en-US" sz="3200" b="0" dirty="0">
              <a:latin typeface="Calibri"/>
            </a:rPr>
            <a:t>Education on accessible social media and websites</a:t>
          </a:r>
          <a:endParaRPr lang="en-US" sz="3200" dirty="0"/>
        </a:p>
      </dgm:t>
    </dgm:pt>
    <dgm:pt modelId="{ACF99B49-A022-4C3D-95EF-AA15B8F0FFEA}" type="parTrans" cxnId="{359793D2-260C-4276-A00B-C570EA3634AA}">
      <dgm:prSet/>
      <dgm:spPr/>
      <dgm:t>
        <a:bodyPr/>
        <a:lstStyle/>
        <a:p>
          <a:endParaRPr lang="en-US"/>
        </a:p>
      </dgm:t>
    </dgm:pt>
    <dgm:pt modelId="{F5EC502C-CD21-4ACB-9AA7-CDF0C009C672}" type="sibTrans" cxnId="{359793D2-260C-4276-A00B-C570EA3634AA}">
      <dgm:prSet/>
      <dgm:spPr/>
      <dgm:t>
        <a:bodyPr/>
        <a:lstStyle/>
        <a:p>
          <a:endParaRPr lang="en-US"/>
        </a:p>
      </dgm:t>
    </dgm:pt>
    <dgm:pt modelId="{B1EA4304-861A-46F7-B79F-8B2D57C65DBB}">
      <dgm:prSet phldr="0" custT="1"/>
      <dgm:spPr/>
      <dgm:t>
        <a:bodyPr/>
        <a:lstStyle/>
        <a:p>
          <a:r>
            <a:rPr lang="en-US" sz="3200" b="0" dirty="0">
              <a:latin typeface="Calibri"/>
            </a:rPr>
            <a:t>Education on accessible course materials.</a:t>
          </a:r>
          <a:endParaRPr lang="en-US" sz="3200" dirty="0"/>
        </a:p>
      </dgm:t>
    </dgm:pt>
    <dgm:pt modelId="{3ECC2AFD-2ACA-4EDA-91F8-82CC2D3FBEAC}" type="parTrans" cxnId="{CAA57785-F85A-4579-A3C0-8C8687C1BDB3}">
      <dgm:prSet/>
      <dgm:spPr/>
    </dgm:pt>
    <dgm:pt modelId="{92BE99C2-E546-4B45-A2E4-BD2F9B0A3DE8}" type="sibTrans" cxnId="{CAA57785-F85A-4579-A3C0-8C8687C1BDB3}">
      <dgm:prSet/>
      <dgm:spPr/>
    </dgm:pt>
    <dgm:pt modelId="{903BC58F-7603-4F23-BDF2-00BB85B56D07}">
      <dgm:prSet phldr="0" custT="1"/>
      <dgm:spPr/>
      <dgm:t>
        <a:bodyPr/>
        <a:lstStyle/>
        <a:p>
          <a:pPr rtl="0"/>
          <a:r>
            <a:rPr lang="en-US" sz="2800" b="1" dirty="0">
              <a:latin typeface="Calibri"/>
            </a:rPr>
            <a:t>Summer 2026-April 2027</a:t>
          </a:r>
        </a:p>
      </dgm:t>
    </dgm:pt>
    <dgm:pt modelId="{000E118A-F13E-4F82-A1B0-B3AE54B79DC5}" type="parTrans" cxnId="{A45CA81C-D2D8-4C6D-8B07-1BB056E0A730}">
      <dgm:prSet/>
      <dgm:spPr/>
    </dgm:pt>
    <dgm:pt modelId="{8134AA75-17D4-4F8A-84D7-CDC2E0BFEC85}" type="sibTrans" cxnId="{A45CA81C-D2D8-4C6D-8B07-1BB056E0A730}">
      <dgm:prSet/>
      <dgm:spPr/>
    </dgm:pt>
    <dgm:pt modelId="{F49085EE-8083-4698-BE83-338CF1D16CCB}">
      <dgm:prSet phldr="0" custT="1"/>
      <dgm:spPr/>
      <dgm:t>
        <a:bodyPr/>
        <a:lstStyle/>
        <a:p>
          <a:r>
            <a:rPr lang="en-US" sz="3600" b="1" dirty="0">
              <a:latin typeface="Calibri"/>
            </a:rPr>
            <a:t>Fall 2025</a:t>
          </a:r>
        </a:p>
      </dgm:t>
    </dgm:pt>
    <dgm:pt modelId="{231455BE-3D02-4AD0-8A12-03CA170A03EE}" type="parTrans" cxnId="{FB552EE7-BC3E-41CD-812A-F6CFBB863C36}">
      <dgm:prSet/>
      <dgm:spPr/>
    </dgm:pt>
    <dgm:pt modelId="{0DAB8E9A-D96A-4EF2-9CB1-1BBE53BA991F}" type="sibTrans" cxnId="{FB552EE7-BC3E-41CD-812A-F6CFBB863C36}">
      <dgm:prSet/>
      <dgm:spPr/>
    </dgm:pt>
    <dgm:pt modelId="{11AB816D-0803-462A-B5E8-98432B8C84D3}">
      <dgm:prSet phldr="0" custT="1"/>
      <dgm:spPr/>
      <dgm:t>
        <a:bodyPr/>
        <a:lstStyle/>
        <a:p>
          <a:pPr rtl="0"/>
          <a:r>
            <a:rPr lang="en-US" sz="3200" b="1" dirty="0">
              <a:latin typeface="Calibri"/>
            </a:rPr>
            <a:t>Spring 2026</a:t>
          </a:r>
        </a:p>
      </dgm:t>
    </dgm:pt>
    <dgm:pt modelId="{60FDF452-8A2D-4D10-9CCF-D55D8A0686F5}" type="parTrans" cxnId="{777897FE-B17E-45E6-9FB3-78889DCE8296}">
      <dgm:prSet/>
      <dgm:spPr/>
    </dgm:pt>
    <dgm:pt modelId="{F0276932-5CC1-4720-80A7-EE6B1E5D9CF2}" type="sibTrans" cxnId="{777897FE-B17E-45E6-9FB3-78889DCE8296}">
      <dgm:prSet/>
      <dgm:spPr/>
    </dgm:pt>
    <dgm:pt modelId="{F91C5939-560B-4806-BE8F-90BBBEFE94BC}">
      <dgm:prSet phldr="0" custT="1"/>
      <dgm:spPr/>
      <dgm:t>
        <a:bodyPr/>
        <a:lstStyle/>
        <a:p>
          <a:pPr rtl="0"/>
          <a:r>
            <a:rPr lang="en-US" sz="3200" b="0" dirty="0">
              <a:latin typeface="Calibri"/>
            </a:rPr>
            <a:t>Remediate materials, continuous training and resources</a:t>
          </a:r>
        </a:p>
      </dgm:t>
    </dgm:pt>
    <dgm:pt modelId="{728E438D-9B6C-421F-A02D-6604037E3742}" type="parTrans" cxnId="{E438DA92-A8D7-4982-9C17-562195DB5D1A}">
      <dgm:prSet/>
      <dgm:spPr/>
    </dgm:pt>
    <dgm:pt modelId="{4C10B3F8-F00E-4CAA-A3EB-869F4BBE885C}" type="sibTrans" cxnId="{E438DA92-A8D7-4982-9C17-562195DB5D1A}">
      <dgm:prSet/>
      <dgm:spPr/>
    </dgm:pt>
    <dgm:pt modelId="{CA9EA327-F4A0-42D2-B717-E1E44296192A}">
      <dgm:prSet phldr="0" custT="1"/>
      <dgm:spPr/>
      <dgm:t>
        <a:bodyPr/>
        <a:lstStyle/>
        <a:p>
          <a:pPr rtl="0"/>
          <a:r>
            <a:rPr lang="en-US" sz="3200" b="1" dirty="0">
              <a:latin typeface="Calibri"/>
            </a:rPr>
            <a:t>April 26, 2027</a:t>
          </a:r>
        </a:p>
      </dgm:t>
    </dgm:pt>
    <dgm:pt modelId="{7E655CC0-20A2-4509-B8DA-3F74EAF2D63A}" type="parTrans" cxnId="{1CEE568A-C2D2-45AD-8ADC-8794AB59D60B}">
      <dgm:prSet/>
      <dgm:spPr/>
    </dgm:pt>
    <dgm:pt modelId="{8967C4E1-A5C7-4BF6-B6A6-2624E33200C8}" type="sibTrans" cxnId="{1CEE568A-C2D2-45AD-8ADC-8794AB59D60B}">
      <dgm:prSet/>
      <dgm:spPr/>
    </dgm:pt>
    <dgm:pt modelId="{1FA68B7B-8D83-4FEE-818F-8FC0DB3A4623}">
      <dgm:prSet phldr="0" custT="1"/>
      <dgm:spPr/>
      <dgm:t>
        <a:bodyPr/>
        <a:lstStyle/>
        <a:p>
          <a:pPr rtl="0"/>
          <a:r>
            <a:rPr lang="en-US" sz="3200">
              <a:latin typeface="Calibri"/>
            </a:rPr>
            <a:t>Meet Title II Compliance</a:t>
          </a:r>
          <a:endParaRPr lang="en-US" sz="3200"/>
        </a:p>
      </dgm:t>
    </dgm:pt>
    <dgm:pt modelId="{CD4B7FAC-3263-4EC8-BE0C-45D25C62C5E7}" type="parTrans" cxnId="{28BE0322-8F08-47F5-BB24-1F9187831EE2}">
      <dgm:prSet/>
      <dgm:spPr/>
    </dgm:pt>
    <dgm:pt modelId="{2791AEEE-899B-4899-ADAD-7230AC59C5E2}" type="sibTrans" cxnId="{28BE0322-8F08-47F5-BB24-1F9187831EE2}">
      <dgm:prSet/>
      <dgm:spPr/>
    </dgm:pt>
    <dgm:pt modelId="{8DEF36A6-A83F-4184-91DB-BD10E372470E}" type="pres">
      <dgm:prSet presAssocID="{AAC0DE20-4C25-492E-A63E-4EE3DBC47832}" presName="Name0" presStyleCnt="0">
        <dgm:presLayoutVars>
          <dgm:chMax/>
          <dgm:chPref/>
          <dgm:animLvl val="lvl"/>
        </dgm:presLayoutVars>
      </dgm:prSet>
      <dgm:spPr/>
    </dgm:pt>
    <dgm:pt modelId="{6C7E439C-2581-4428-94D1-3196874F4763}" type="pres">
      <dgm:prSet presAssocID="{F49085EE-8083-4698-BE83-338CF1D16CCB}" presName="composite" presStyleCnt="0"/>
      <dgm:spPr/>
    </dgm:pt>
    <dgm:pt modelId="{990E750A-C945-41A5-B862-556377F1F77D}" type="pres">
      <dgm:prSet presAssocID="{F49085EE-8083-4698-BE83-338CF1D16CCB}" presName="Parent1" presStyleLbl="alignNode1" presStyleIdx="0" presStyleCnt="4">
        <dgm:presLayoutVars>
          <dgm:chMax val="1"/>
          <dgm:chPref val="1"/>
          <dgm:bulletEnabled val="1"/>
        </dgm:presLayoutVars>
      </dgm:prSet>
      <dgm:spPr/>
    </dgm:pt>
    <dgm:pt modelId="{379F8D14-C9FF-48D2-8F52-4C6ADA77BAB4}" type="pres">
      <dgm:prSet presAssocID="{F49085EE-8083-4698-BE83-338CF1D16CCB}" presName="Childtext1" presStyleLbl="revTx" presStyleIdx="0" presStyleCnt="4">
        <dgm:presLayoutVars>
          <dgm:chMax val="0"/>
          <dgm:chPref val="0"/>
          <dgm:bulletEnabled/>
        </dgm:presLayoutVars>
      </dgm:prSet>
      <dgm:spPr/>
    </dgm:pt>
    <dgm:pt modelId="{69726D85-656B-46E2-9935-74FAA24801A5}" type="pres">
      <dgm:prSet presAssocID="{F49085EE-8083-4698-BE83-338CF1D16CCB}" presName="ConnectLine" presStyleLbl="sibTrans1D1" presStyleIdx="0" presStyleCnt="4"/>
      <dgm:spPr>
        <a:noFill/>
        <a:ln w="12700" cap="flat" cmpd="sng" algn="ctr">
          <a:solidFill>
            <a:schemeClr val="accent1">
              <a:hueOff val="0"/>
              <a:satOff val="0"/>
              <a:lumOff val="0"/>
              <a:alphaOff val="0"/>
            </a:schemeClr>
          </a:solidFill>
          <a:prstDash val="dash"/>
        </a:ln>
        <a:effectLst/>
      </dgm:spPr>
    </dgm:pt>
    <dgm:pt modelId="{7DB9C957-2DC9-4620-88D8-9425083C3949}" type="pres">
      <dgm:prSet presAssocID="{F49085EE-8083-4698-BE83-338CF1D16CCB}" presName="ConnectLineEnd" presStyleLbl="node1" presStyleIdx="0" presStyleCnt="4"/>
      <dgm:spPr/>
    </dgm:pt>
    <dgm:pt modelId="{BF3A935C-41A7-4DF8-B3CB-713EE7CCA067}" type="pres">
      <dgm:prSet presAssocID="{F49085EE-8083-4698-BE83-338CF1D16CCB}" presName="EmptyPane" presStyleCnt="0"/>
      <dgm:spPr/>
    </dgm:pt>
    <dgm:pt modelId="{B53764EC-99B8-41F7-BECB-D1CC00386CD7}" type="pres">
      <dgm:prSet presAssocID="{0DAB8E9A-D96A-4EF2-9CB1-1BBE53BA991F}" presName="spaceBetweenRectangles" presStyleLbl="fgAcc1" presStyleIdx="0" presStyleCnt="3"/>
      <dgm:spPr/>
    </dgm:pt>
    <dgm:pt modelId="{06407B0C-9DE4-41A2-BFE4-BA7145F5CAA9}" type="pres">
      <dgm:prSet presAssocID="{11AB816D-0803-462A-B5E8-98432B8C84D3}" presName="composite" presStyleCnt="0"/>
      <dgm:spPr/>
    </dgm:pt>
    <dgm:pt modelId="{2F9A48E8-0522-4B86-8312-0DC2A1FD7C95}" type="pres">
      <dgm:prSet presAssocID="{11AB816D-0803-462A-B5E8-98432B8C84D3}" presName="Parent1" presStyleLbl="alignNode1" presStyleIdx="1" presStyleCnt="4">
        <dgm:presLayoutVars>
          <dgm:chMax val="1"/>
          <dgm:chPref val="1"/>
          <dgm:bulletEnabled val="1"/>
        </dgm:presLayoutVars>
      </dgm:prSet>
      <dgm:spPr/>
    </dgm:pt>
    <dgm:pt modelId="{F7336872-A60A-4C3E-82E9-4105840A2FC1}" type="pres">
      <dgm:prSet presAssocID="{11AB816D-0803-462A-B5E8-98432B8C84D3}" presName="Childtext1" presStyleLbl="revTx" presStyleIdx="1" presStyleCnt="4">
        <dgm:presLayoutVars>
          <dgm:chMax val="0"/>
          <dgm:chPref val="0"/>
          <dgm:bulletEnabled/>
        </dgm:presLayoutVars>
      </dgm:prSet>
      <dgm:spPr/>
    </dgm:pt>
    <dgm:pt modelId="{53C3C00D-FF00-4D45-A2F4-EFE7687F6AA8}" type="pres">
      <dgm:prSet presAssocID="{11AB816D-0803-462A-B5E8-98432B8C84D3}" presName="ConnectLine" presStyleLbl="sibTrans1D1" presStyleIdx="1" presStyleCnt="4"/>
      <dgm:spPr>
        <a:noFill/>
        <a:ln w="12700" cap="flat" cmpd="sng" algn="ctr">
          <a:solidFill>
            <a:schemeClr val="accent1">
              <a:hueOff val="0"/>
              <a:satOff val="0"/>
              <a:lumOff val="0"/>
              <a:alphaOff val="0"/>
            </a:schemeClr>
          </a:solidFill>
          <a:prstDash val="dash"/>
        </a:ln>
        <a:effectLst/>
      </dgm:spPr>
    </dgm:pt>
    <dgm:pt modelId="{B8056316-E29C-49BD-AE60-C194B3805B93}" type="pres">
      <dgm:prSet presAssocID="{11AB816D-0803-462A-B5E8-98432B8C84D3}" presName="ConnectLineEnd" presStyleLbl="node1" presStyleIdx="1" presStyleCnt="4"/>
      <dgm:spPr/>
    </dgm:pt>
    <dgm:pt modelId="{F5FBD883-B4A7-41B7-8A43-C9524ED1D8CF}" type="pres">
      <dgm:prSet presAssocID="{11AB816D-0803-462A-B5E8-98432B8C84D3}" presName="EmptyPane" presStyleCnt="0"/>
      <dgm:spPr/>
    </dgm:pt>
    <dgm:pt modelId="{3411930C-88C7-485F-8D9E-18154776CAC4}" type="pres">
      <dgm:prSet presAssocID="{F0276932-5CC1-4720-80A7-EE6B1E5D9CF2}" presName="spaceBetweenRectangles" presStyleLbl="fgAcc1" presStyleIdx="1" presStyleCnt="3"/>
      <dgm:spPr/>
    </dgm:pt>
    <dgm:pt modelId="{DBAB0AD4-CECF-40C8-9299-76DAF1BB2EA0}" type="pres">
      <dgm:prSet presAssocID="{903BC58F-7603-4F23-BDF2-00BB85B56D07}" presName="composite" presStyleCnt="0"/>
      <dgm:spPr/>
    </dgm:pt>
    <dgm:pt modelId="{84352FA6-4033-432D-9755-8F7E769E6BEE}" type="pres">
      <dgm:prSet presAssocID="{903BC58F-7603-4F23-BDF2-00BB85B56D07}" presName="Parent1" presStyleLbl="alignNode1" presStyleIdx="2" presStyleCnt="4">
        <dgm:presLayoutVars>
          <dgm:chMax val="1"/>
          <dgm:chPref val="1"/>
          <dgm:bulletEnabled val="1"/>
        </dgm:presLayoutVars>
      </dgm:prSet>
      <dgm:spPr/>
    </dgm:pt>
    <dgm:pt modelId="{8DFBA71B-7103-453B-9ACE-8B0E855FBF55}" type="pres">
      <dgm:prSet presAssocID="{903BC58F-7603-4F23-BDF2-00BB85B56D07}" presName="Childtext1" presStyleLbl="revTx" presStyleIdx="2" presStyleCnt="4">
        <dgm:presLayoutVars>
          <dgm:chMax val="0"/>
          <dgm:chPref val="0"/>
          <dgm:bulletEnabled/>
        </dgm:presLayoutVars>
      </dgm:prSet>
      <dgm:spPr/>
    </dgm:pt>
    <dgm:pt modelId="{B962BACC-E3EB-4FAB-ABD4-7EC20963A4E7}" type="pres">
      <dgm:prSet presAssocID="{903BC58F-7603-4F23-BDF2-00BB85B56D07}" presName="ConnectLine" presStyleLbl="sibTrans1D1" presStyleIdx="2" presStyleCnt="4"/>
      <dgm:spPr>
        <a:noFill/>
        <a:ln w="12700" cap="flat" cmpd="sng" algn="ctr">
          <a:solidFill>
            <a:schemeClr val="accent1">
              <a:hueOff val="0"/>
              <a:satOff val="0"/>
              <a:lumOff val="0"/>
              <a:alphaOff val="0"/>
            </a:schemeClr>
          </a:solidFill>
          <a:prstDash val="dash"/>
        </a:ln>
        <a:effectLst/>
      </dgm:spPr>
    </dgm:pt>
    <dgm:pt modelId="{89ACB06E-2925-4054-B1E9-DA688B202193}" type="pres">
      <dgm:prSet presAssocID="{903BC58F-7603-4F23-BDF2-00BB85B56D07}" presName="ConnectLineEnd" presStyleLbl="node1" presStyleIdx="2" presStyleCnt="4"/>
      <dgm:spPr/>
    </dgm:pt>
    <dgm:pt modelId="{192A275D-4109-42AF-B249-ABE124938902}" type="pres">
      <dgm:prSet presAssocID="{903BC58F-7603-4F23-BDF2-00BB85B56D07}" presName="EmptyPane" presStyleCnt="0"/>
      <dgm:spPr/>
    </dgm:pt>
    <dgm:pt modelId="{FAFEEC04-5F10-4C04-8B3F-2BD5D2DF703E}" type="pres">
      <dgm:prSet presAssocID="{8134AA75-17D4-4F8A-84D7-CDC2E0BFEC85}" presName="spaceBetweenRectangles" presStyleLbl="fgAcc1" presStyleIdx="2" presStyleCnt="3"/>
      <dgm:spPr/>
    </dgm:pt>
    <dgm:pt modelId="{E2FBFA41-7CC4-4474-8D93-D09D7A4C376A}" type="pres">
      <dgm:prSet presAssocID="{CA9EA327-F4A0-42D2-B717-E1E44296192A}" presName="composite" presStyleCnt="0"/>
      <dgm:spPr/>
    </dgm:pt>
    <dgm:pt modelId="{5196FD56-420D-460D-8873-2D3870943497}" type="pres">
      <dgm:prSet presAssocID="{CA9EA327-F4A0-42D2-B717-E1E44296192A}" presName="Parent1" presStyleLbl="alignNode1" presStyleIdx="3" presStyleCnt="4">
        <dgm:presLayoutVars>
          <dgm:chMax val="1"/>
          <dgm:chPref val="1"/>
          <dgm:bulletEnabled val="1"/>
        </dgm:presLayoutVars>
      </dgm:prSet>
      <dgm:spPr/>
    </dgm:pt>
    <dgm:pt modelId="{AA643933-B419-4E44-B17F-A7D0BC824EB2}" type="pres">
      <dgm:prSet presAssocID="{CA9EA327-F4A0-42D2-B717-E1E44296192A}" presName="Childtext1" presStyleLbl="revTx" presStyleIdx="3" presStyleCnt="4">
        <dgm:presLayoutVars>
          <dgm:chMax val="0"/>
          <dgm:chPref val="0"/>
          <dgm:bulletEnabled/>
        </dgm:presLayoutVars>
      </dgm:prSet>
      <dgm:spPr/>
    </dgm:pt>
    <dgm:pt modelId="{F6AF07DF-07F3-4F00-B524-E672AC7A9501}" type="pres">
      <dgm:prSet presAssocID="{CA9EA327-F4A0-42D2-B717-E1E44296192A}" presName="ConnectLine" presStyleLbl="sibTrans1D1" presStyleIdx="3" presStyleCnt="4"/>
      <dgm:spPr>
        <a:noFill/>
        <a:ln w="12700" cap="flat" cmpd="sng" algn="ctr">
          <a:solidFill>
            <a:schemeClr val="accent1">
              <a:hueOff val="0"/>
              <a:satOff val="0"/>
              <a:lumOff val="0"/>
              <a:alphaOff val="0"/>
            </a:schemeClr>
          </a:solidFill>
          <a:prstDash val="dash"/>
        </a:ln>
        <a:effectLst/>
      </dgm:spPr>
    </dgm:pt>
    <dgm:pt modelId="{A8DA2A67-D118-4B97-AE46-084D67609F13}" type="pres">
      <dgm:prSet presAssocID="{CA9EA327-F4A0-42D2-B717-E1E44296192A}" presName="ConnectLineEnd" presStyleLbl="node1" presStyleIdx="3" presStyleCnt="4"/>
      <dgm:spPr/>
    </dgm:pt>
    <dgm:pt modelId="{70189190-E706-42D7-8BE8-952CFF9A2FBC}" type="pres">
      <dgm:prSet presAssocID="{CA9EA327-F4A0-42D2-B717-E1E44296192A}" presName="EmptyPane" presStyleCnt="0"/>
      <dgm:spPr/>
    </dgm:pt>
  </dgm:ptLst>
  <dgm:cxnLst>
    <dgm:cxn modelId="{A45CA81C-D2D8-4C6D-8B07-1BB056E0A730}" srcId="{AAC0DE20-4C25-492E-A63E-4EE3DBC47832}" destId="{903BC58F-7603-4F23-BDF2-00BB85B56D07}" srcOrd="2" destOrd="0" parTransId="{000E118A-F13E-4F82-A1B0-B3AE54B79DC5}" sibTransId="{8134AA75-17D4-4F8A-84D7-CDC2E0BFEC85}"/>
    <dgm:cxn modelId="{28BE0322-8F08-47F5-BB24-1F9187831EE2}" srcId="{CA9EA327-F4A0-42D2-B717-E1E44296192A}" destId="{1FA68B7B-8D83-4FEE-818F-8FC0DB3A4623}" srcOrd="0" destOrd="0" parTransId="{CD4B7FAC-3263-4EC8-BE0C-45D25C62C5E7}" sibTransId="{2791AEEE-899B-4899-ADAD-7230AC59C5E2}"/>
    <dgm:cxn modelId="{3C397E33-D61D-476C-B139-6D56657427C5}" type="presOf" srcId="{AAC0DE20-4C25-492E-A63E-4EE3DBC47832}" destId="{8DEF36A6-A83F-4184-91DB-BD10E372470E}" srcOrd="0" destOrd="0" presId="urn:microsoft.com/office/officeart/2016/7/layout/HexagonTimeline"/>
    <dgm:cxn modelId="{C1C84356-2C6A-4C7B-AE69-5CA3B5BDAB39}" type="presOf" srcId="{1FA68B7B-8D83-4FEE-818F-8FC0DB3A4623}" destId="{AA643933-B419-4E44-B17F-A7D0BC824EB2}" srcOrd="0" destOrd="0" presId="urn:microsoft.com/office/officeart/2016/7/layout/HexagonTimeline"/>
    <dgm:cxn modelId="{622D517A-044D-4351-B7BD-0F86D8FAD6B8}" type="presOf" srcId="{F49085EE-8083-4698-BE83-338CF1D16CCB}" destId="{990E750A-C945-41A5-B862-556377F1F77D}" srcOrd="0" destOrd="0" presId="urn:microsoft.com/office/officeart/2016/7/layout/HexagonTimeline"/>
    <dgm:cxn modelId="{7D55377B-46D7-4C21-8336-3028DA12882A}" type="presOf" srcId="{11AB816D-0803-462A-B5E8-98432B8C84D3}" destId="{2F9A48E8-0522-4B86-8312-0DC2A1FD7C95}" srcOrd="0" destOrd="0" presId="urn:microsoft.com/office/officeart/2016/7/layout/HexagonTimeline"/>
    <dgm:cxn modelId="{CAA57785-F85A-4579-A3C0-8C8687C1BDB3}" srcId="{F49085EE-8083-4698-BE83-338CF1D16CCB}" destId="{B1EA4304-861A-46F7-B79F-8B2D57C65DBB}" srcOrd="0" destOrd="0" parTransId="{3ECC2AFD-2ACA-4EDA-91F8-82CC2D3FBEAC}" sibTransId="{92BE99C2-E546-4B45-A2E4-BD2F9B0A3DE8}"/>
    <dgm:cxn modelId="{1CEE568A-C2D2-45AD-8ADC-8794AB59D60B}" srcId="{AAC0DE20-4C25-492E-A63E-4EE3DBC47832}" destId="{CA9EA327-F4A0-42D2-B717-E1E44296192A}" srcOrd="3" destOrd="0" parTransId="{7E655CC0-20A2-4509-B8DA-3F74EAF2D63A}" sibTransId="{8967C4E1-A5C7-4BF6-B6A6-2624E33200C8}"/>
    <dgm:cxn modelId="{D12FAF8F-B2B1-4FED-8CFB-31D17DCBB327}" type="presOf" srcId="{B1EA4304-861A-46F7-B79F-8B2D57C65DBB}" destId="{379F8D14-C9FF-48D2-8F52-4C6ADA77BAB4}" srcOrd="0" destOrd="0" presId="urn:microsoft.com/office/officeart/2016/7/layout/HexagonTimeline"/>
    <dgm:cxn modelId="{E438DA92-A8D7-4982-9C17-562195DB5D1A}" srcId="{903BC58F-7603-4F23-BDF2-00BB85B56D07}" destId="{F91C5939-560B-4806-BE8F-90BBBEFE94BC}" srcOrd="0" destOrd="0" parTransId="{728E438D-9B6C-421F-A02D-6604037E3742}" sibTransId="{4C10B3F8-F00E-4CAA-A3EB-869F4BBE885C}"/>
    <dgm:cxn modelId="{19DF049A-6FAE-437A-B49D-DB96E3BB5C37}" type="presOf" srcId="{903BC58F-7603-4F23-BDF2-00BB85B56D07}" destId="{84352FA6-4033-432D-9755-8F7E769E6BEE}" srcOrd="0" destOrd="0" presId="urn:microsoft.com/office/officeart/2016/7/layout/HexagonTimeline"/>
    <dgm:cxn modelId="{C57A12A8-411A-4DFF-82CB-D819F2ECF476}" type="presOf" srcId="{F91C5939-560B-4806-BE8F-90BBBEFE94BC}" destId="{8DFBA71B-7103-453B-9ACE-8B0E855FBF55}" srcOrd="0" destOrd="0" presId="urn:microsoft.com/office/officeart/2016/7/layout/HexagonTimeline"/>
    <dgm:cxn modelId="{359793D2-260C-4276-A00B-C570EA3634AA}" srcId="{11AB816D-0803-462A-B5E8-98432B8C84D3}" destId="{00064C4B-3E44-4C23-A2A8-6BC9283BF2FF}" srcOrd="0" destOrd="0" parTransId="{ACF99B49-A022-4C3D-95EF-AA15B8F0FFEA}" sibTransId="{F5EC502C-CD21-4ACB-9AA7-CDF0C009C672}"/>
    <dgm:cxn modelId="{FB552EE7-BC3E-41CD-812A-F6CFBB863C36}" srcId="{AAC0DE20-4C25-492E-A63E-4EE3DBC47832}" destId="{F49085EE-8083-4698-BE83-338CF1D16CCB}" srcOrd="0" destOrd="0" parTransId="{231455BE-3D02-4AD0-8A12-03CA170A03EE}" sibTransId="{0DAB8E9A-D96A-4EF2-9CB1-1BBE53BA991F}"/>
    <dgm:cxn modelId="{368D76EF-C812-4342-9842-781E82636FDD}" type="presOf" srcId="{00064C4B-3E44-4C23-A2A8-6BC9283BF2FF}" destId="{F7336872-A60A-4C3E-82E9-4105840A2FC1}" srcOrd="0" destOrd="0" presId="urn:microsoft.com/office/officeart/2016/7/layout/HexagonTimeline"/>
    <dgm:cxn modelId="{D2D5AEF9-4834-4A48-9897-B51819CCB6C4}" type="presOf" srcId="{CA9EA327-F4A0-42D2-B717-E1E44296192A}" destId="{5196FD56-420D-460D-8873-2D3870943497}" srcOrd="0" destOrd="0" presId="urn:microsoft.com/office/officeart/2016/7/layout/HexagonTimeline"/>
    <dgm:cxn modelId="{777897FE-B17E-45E6-9FB3-78889DCE8296}" srcId="{AAC0DE20-4C25-492E-A63E-4EE3DBC47832}" destId="{11AB816D-0803-462A-B5E8-98432B8C84D3}" srcOrd="1" destOrd="0" parTransId="{60FDF452-8A2D-4D10-9CCF-D55D8A0686F5}" sibTransId="{F0276932-5CC1-4720-80A7-EE6B1E5D9CF2}"/>
    <dgm:cxn modelId="{84AE527D-6963-41AD-AA92-FD06849F05B3}" type="presParOf" srcId="{8DEF36A6-A83F-4184-91DB-BD10E372470E}" destId="{6C7E439C-2581-4428-94D1-3196874F4763}" srcOrd="0" destOrd="0" presId="urn:microsoft.com/office/officeart/2016/7/layout/HexagonTimeline"/>
    <dgm:cxn modelId="{A2430E80-8C75-4755-870F-69EA380573E1}" type="presParOf" srcId="{6C7E439C-2581-4428-94D1-3196874F4763}" destId="{990E750A-C945-41A5-B862-556377F1F77D}" srcOrd="0" destOrd="0" presId="urn:microsoft.com/office/officeart/2016/7/layout/HexagonTimeline"/>
    <dgm:cxn modelId="{432164F9-5747-430A-9BB8-AC4D5AD9E3F9}" type="presParOf" srcId="{6C7E439C-2581-4428-94D1-3196874F4763}" destId="{379F8D14-C9FF-48D2-8F52-4C6ADA77BAB4}" srcOrd="1" destOrd="0" presId="urn:microsoft.com/office/officeart/2016/7/layout/HexagonTimeline"/>
    <dgm:cxn modelId="{A84A470B-E719-4DA8-8952-221165433F58}" type="presParOf" srcId="{6C7E439C-2581-4428-94D1-3196874F4763}" destId="{69726D85-656B-46E2-9935-74FAA24801A5}" srcOrd="2" destOrd="0" presId="urn:microsoft.com/office/officeart/2016/7/layout/HexagonTimeline"/>
    <dgm:cxn modelId="{41DF63CB-AFC9-450B-967E-53BE9305E10F}" type="presParOf" srcId="{6C7E439C-2581-4428-94D1-3196874F4763}" destId="{7DB9C957-2DC9-4620-88D8-9425083C3949}" srcOrd="3" destOrd="0" presId="urn:microsoft.com/office/officeart/2016/7/layout/HexagonTimeline"/>
    <dgm:cxn modelId="{4B9113A5-CA0F-4E35-BAA4-554EFADE16D5}" type="presParOf" srcId="{6C7E439C-2581-4428-94D1-3196874F4763}" destId="{BF3A935C-41A7-4DF8-B3CB-713EE7CCA067}" srcOrd="4" destOrd="0" presId="urn:microsoft.com/office/officeart/2016/7/layout/HexagonTimeline"/>
    <dgm:cxn modelId="{A6077367-A02F-4C85-9FFA-FDA872785268}" type="presParOf" srcId="{8DEF36A6-A83F-4184-91DB-BD10E372470E}" destId="{B53764EC-99B8-41F7-BECB-D1CC00386CD7}" srcOrd="1" destOrd="0" presId="urn:microsoft.com/office/officeart/2016/7/layout/HexagonTimeline"/>
    <dgm:cxn modelId="{1540214C-8C27-426B-95D6-E4A3BADBCF6A}" type="presParOf" srcId="{8DEF36A6-A83F-4184-91DB-BD10E372470E}" destId="{06407B0C-9DE4-41A2-BFE4-BA7145F5CAA9}" srcOrd="2" destOrd="0" presId="urn:microsoft.com/office/officeart/2016/7/layout/HexagonTimeline"/>
    <dgm:cxn modelId="{523BB480-94C6-401B-8ECA-E1A8934280EF}" type="presParOf" srcId="{06407B0C-9DE4-41A2-BFE4-BA7145F5CAA9}" destId="{2F9A48E8-0522-4B86-8312-0DC2A1FD7C95}" srcOrd="0" destOrd="0" presId="urn:microsoft.com/office/officeart/2016/7/layout/HexagonTimeline"/>
    <dgm:cxn modelId="{2714AB04-35CE-4DC6-A78D-0A5B0144868C}" type="presParOf" srcId="{06407B0C-9DE4-41A2-BFE4-BA7145F5CAA9}" destId="{F7336872-A60A-4C3E-82E9-4105840A2FC1}" srcOrd="1" destOrd="0" presId="urn:microsoft.com/office/officeart/2016/7/layout/HexagonTimeline"/>
    <dgm:cxn modelId="{00FCE781-D712-49F8-BD2E-C433A6A37D29}" type="presParOf" srcId="{06407B0C-9DE4-41A2-BFE4-BA7145F5CAA9}" destId="{53C3C00D-FF00-4D45-A2F4-EFE7687F6AA8}" srcOrd="2" destOrd="0" presId="urn:microsoft.com/office/officeart/2016/7/layout/HexagonTimeline"/>
    <dgm:cxn modelId="{1CD1D62D-63D7-4321-B593-FE7F3931E9A9}" type="presParOf" srcId="{06407B0C-9DE4-41A2-BFE4-BA7145F5CAA9}" destId="{B8056316-E29C-49BD-AE60-C194B3805B93}" srcOrd="3" destOrd="0" presId="urn:microsoft.com/office/officeart/2016/7/layout/HexagonTimeline"/>
    <dgm:cxn modelId="{BCC69FA2-C1F8-4F73-B08F-0F92CDBAB319}" type="presParOf" srcId="{06407B0C-9DE4-41A2-BFE4-BA7145F5CAA9}" destId="{F5FBD883-B4A7-41B7-8A43-C9524ED1D8CF}" srcOrd="4" destOrd="0" presId="urn:microsoft.com/office/officeart/2016/7/layout/HexagonTimeline"/>
    <dgm:cxn modelId="{9C749DD0-8F01-4FAE-81D1-4D3155BF7D8A}" type="presParOf" srcId="{8DEF36A6-A83F-4184-91DB-BD10E372470E}" destId="{3411930C-88C7-485F-8D9E-18154776CAC4}" srcOrd="3" destOrd="0" presId="urn:microsoft.com/office/officeart/2016/7/layout/HexagonTimeline"/>
    <dgm:cxn modelId="{D75E19C2-04F6-45B4-A338-DE2BF8337527}" type="presParOf" srcId="{8DEF36A6-A83F-4184-91DB-BD10E372470E}" destId="{DBAB0AD4-CECF-40C8-9299-76DAF1BB2EA0}" srcOrd="4" destOrd="0" presId="urn:microsoft.com/office/officeart/2016/7/layout/HexagonTimeline"/>
    <dgm:cxn modelId="{E5878B61-E15B-4EDA-8879-5B227B971F58}" type="presParOf" srcId="{DBAB0AD4-CECF-40C8-9299-76DAF1BB2EA0}" destId="{84352FA6-4033-432D-9755-8F7E769E6BEE}" srcOrd="0" destOrd="0" presId="urn:microsoft.com/office/officeart/2016/7/layout/HexagonTimeline"/>
    <dgm:cxn modelId="{C1036E68-DB71-4535-8776-DE78152E65B5}" type="presParOf" srcId="{DBAB0AD4-CECF-40C8-9299-76DAF1BB2EA0}" destId="{8DFBA71B-7103-453B-9ACE-8B0E855FBF55}" srcOrd="1" destOrd="0" presId="urn:microsoft.com/office/officeart/2016/7/layout/HexagonTimeline"/>
    <dgm:cxn modelId="{F58ADFF4-4066-4A50-BF10-CCD25C1B144D}" type="presParOf" srcId="{DBAB0AD4-CECF-40C8-9299-76DAF1BB2EA0}" destId="{B962BACC-E3EB-4FAB-ABD4-7EC20963A4E7}" srcOrd="2" destOrd="0" presId="urn:microsoft.com/office/officeart/2016/7/layout/HexagonTimeline"/>
    <dgm:cxn modelId="{BA53EE7D-3E6F-4549-9367-9E3947A19086}" type="presParOf" srcId="{DBAB0AD4-CECF-40C8-9299-76DAF1BB2EA0}" destId="{89ACB06E-2925-4054-B1E9-DA688B202193}" srcOrd="3" destOrd="0" presId="urn:microsoft.com/office/officeart/2016/7/layout/HexagonTimeline"/>
    <dgm:cxn modelId="{6EEC80EF-04B6-46EF-B178-49B85594ACCC}" type="presParOf" srcId="{DBAB0AD4-CECF-40C8-9299-76DAF1BB2EA0}" destId="{192A275D-4109-42AF-B249-ABE124938902}" srcOrd="4" destOrd="0" presId="urn:microsoft.com/office/officeart/2016/7/layout/HexagonTimeline"/>
    <dgm:cxn modelId="{1C0C0E0A-A8A8-4E19-9CF9-E12A1CD28764}" type="presParOf" srcId="{8DEF36A6-A83F-4184-91DB-BD10E372470E}" destId="{FAFEEC04-5F10-4C04-8B3F-2BD5D2DF703E}" srcOrd="5" destOrd="0" presId="urn:microsoft.com/office/officeart/2016/7/layout/HexagonTimeline"/>
    <dgm:cxn modelId="{77B37715-00D6-4164-BE0B-782FD6BE3557}" type="presParOf" srcId="{8DEF36A6-A83F-4184-91DB-BD10E372470E}" destId="{E2FBFA41-7CC4-4474-8D93-D09D7A4C376A}" srcOrd="6" destOrd="0" presId="urn:microsoft.com/office/officeart/2016/7/layout/HexagonTimeline"/>
    <dgm:cxn modelId="{B8DF9AB2-9EA9-40BE-A11A-DE544B198F7F}" type="presParOf" srcId="{E2FBFA41-7CC4-4474-8D93-D09D7A4C376A}" destId="{5196FD56-420D-460D-8873-2D3870943497}" srcOrd="0" destOrd="0" presId="urn:microsoft.com/office/officeart/2016/7/layout/HexagonTimeline"/>
    <dgm:cxn modelId="{0578C5E6-0D82-4206-892D-FD2F3165CEBA}" type="presParOf" srcId="{E2FBFA41-7CC4-4474-8D93-D09D7A4C376A}" destId="{AA643933-B419-4E44-B17F-A7D0BC824EB2}" srcOrd="1" destOrd="0" presId="urn:microsoft.com/office/officeart/2016/7/layout/HexagonTimeline"/>
    <dgm:cxn modelId="{D29ED9AF-C125-48DF-8AFE-7EB8E125DDCF}" type="presParOf" srcId="{E2FBFA41-7CC4-4474-8D93-D09D7A4C376A}" destId="{F6AF07DF-07F3-4F00-B524-E672AC7A9501}" srcOrd="2" destOrd="0" presId="urn:microsoft.com/office/officeart/2016/7/layout/HexagonTimeline"/>
    <dgm:cxn modelId="{075191F8-D121-4C49-88DF-620A71BB415E}" type="presParOf" srcId="{E2FBFA41-7CC4-4474-8D93-D09D7A4C376A}" destId="{A8DA2A67-D118-4B97-AE46-084D67609F13}" srcOrd="3" destOrd="0" presId="urn:microsoft.com/office/officeart/2016/7/layout/HexagonTimeline"/>
    <dgm:cxn modelId="{EF464AE1-D2C2-424E-AB45-1F14220668C4}" type="presParOf" srcId="{E2FBFA41-7CC4-4474-8D93-D09D7A4C376A}" destId="{70189190-E706-42D7-8BE8-952CFF9A2FBC}" srcOrd="4" destOrd="0" presId="urn:microsoft.com/office/officeart/2016/7/layout/Hexago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E750A-C945-41A5-B862-556377F1F77D}">
      <dsp:nvSpPr>
        <dsp:cNvPr id="0" name=""/>
        <dsp:cNvSpPr/>
      </dsp:nvSpPr>
      <dsp:spPr>
        <a:xfrm>
          <a:off x="545273" y="3979267"/>
          <a:ext cx="2804264" cy="1085254"/>
        </a:xfrm>
        <a:prstGeom prst="homePlate">
          <a:avLst>
            <a:gd name="adj" fmla="val 4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274320" rIns="274320" bIns="274320" numCol="1" spcCol="1270" anchor="ctr" anchorCtr="0">
          <a:noAutofit/>
        </a:bodyPr>
        <a:lstStyle/>
        <a:p>
          <a:pPr marL="0" lvl="0" indent="0" algn="ctr" defTabSz="1600200">
            <a:lnSpc>
              <a:spcPct val="90000"/>
            </a:lnSpc>
            <a:spcBef>
              <a:spcPct val="0"/>
            </a:spcBef>
            <a:spcAft>
              <a:spcPct val="35000"/>
            </a:spcAft>
            <a:buNone/>
          </a:pPr>
          <a:r>
            <a:rPr lang="en-US" sz="3600" b="1" kern="1200" dirty="0">
              <a:latin typeface="Calibri"/>
            </a:rPr>
            <a:t>Fall 2025</a:t>
          </a:r>
        </a:p>
      </dsp:txBody>
      <dsp:txXfrm>
        <a:off x="545273" y="3979267"/>
        <a:ext cx="2587213" cy="1085254"/>
      </dsp:txXfrm>
    </dsp:sp>
    <dsp:sp modelId="{379F8D14-C9FF-48D2-8F52-4C6ADA77BAB4}">
      <dsp:nvSpPr>
        <dsp:cNvPr id="0" name=""/>
        <dsp:cNvSpPr/>
      </dsp:nvSpPr>
      <dsp:spPr>
        <a:xfrm>
          <a:off x="0" y="0"/>
          <a:ext cx="3894811" cy="2894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4480" rIns="0" bIns="284480" numCol="1" spcCol="1270" anchor="b" anchorCtr="1">
          <a:noAutofit/>
        </a:bodyPr>
        <a:lstStyle/>
        <a:p>
          <a:pPr marL="0" lvl="0" indent="0" algn="ctr" defTabSz="1422400">
            <a:lnSpc>
              <a:spcPct val="90000"/>
            </a:lnSpc>
            <a:spcBef>
              <a:spcPct val="0"/>
            </a:spcBef>
            <a:spcAft>
              <a:spcPct val="35000"/>
            </a:spcAft>
            <a:buNone/>
          </a:pPr>
          <a:r>
            <a:rPr lang="en-US" sz="3200" b="0" kern="1200" dirty="0">
              <a:latin typeface="Calibri"/>
            </a:rPr>
            <a:t>Education on accessible course materials.</a:t>
          </a:r>
          <a:endParaRPr lang="en-US" sz="3200" kern="1200" dirty="0"/>
        </a:p>
      </dsp:txBody>
      <dsp:txXfrm>
        <a:off x="0" y="0"/>
        <a:ext cx="3894811" cy="2894012"/>
      </dsp:txXfrm>
    </dsp:sp>
    <dsp:sp modelId="{B53764EC-99B8-41F7-BECB-D1CC00386CD7}">
      <dsp:nvSpPr>
        <dsp:cNvPr id="0" name=""/>
        <dsp:cNvSpPr/>
      </dsp:nvSpPr>
      <dsp:spPr>
        <a:xfrm>
          <a:off x="3349537" y="4521895"/>
          <a:ext cx="1090547" cy="0"/>
        </a:xfrm>
        <a:custGeom>
          <a:avLst/>
          <a:gdLst/>
          <a:ahLst/>
          <a:cxnLst/>
          <a:rect l="0" t="0" r="0" b="0"/>
          <a:pathLst>
            <a:path>
              <a:moveTo>
                <a:pt x="0" y="0"/>
              </a:moveTo>
              <a:lnTo>
                <a:pt x="1090547" y="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726D85-656B-46E2-9935-74FAA24801A5}">
      <dsp:nvSpPr>
        <dsp:cNvPr id="0" name=""/>
        <dsp:cNvSpPr/>
      </dsp:nvSpPr>
      <dsp:spPr>
        <a:xfrm>
          <a:off x="1947405" y="3074888"/>
          <a:ext cx="0" cy="904379"/>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7DB9C957-2DC9-4620-88D8-9425083C3949}">
      <dsp:nvSpPr>
        <dsp:cNvPr id="0" name=""/>
        <dsp:cNvSpPr/>
      </dsp:nvSpPr>
      <dsp:spPr>
        <a:xfrm>
          <a:off x="1856967" y="2894012"/>
          <a:ext cx="180875" cy="18087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9A48E8-0522-4B86-8312-0DC2A1FD7C95}">
      <dsp:nvSpPr>
        <dsp:cNvPr id="0" name=""/>
        <dsp:cNvSpPr/>
      </dsp:nvSpPr>
      <dsp:spPr>
        <a:xfrm>
          <a:off x="4440085" y="3979267"/>
          <a:ext cx="2804264" cy="1085254"/>
        </a:xfrm>
        <a:prstGeom prst="hexagon">
          <a:avLst>
            <a:gd name="adj" fmla="val 40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1422400" rtl="0">
            <a:lnSpc>
              <a:spcPct val="90000"/>
            </a:lnSpc>
            <a:spcBef>
              <a:spcPct val="0"/>
            </a:spcBef>
            <a:spcAft>
              <a:spcPct val="35000"/>
            </a:spcAft>
            <a:buNone/>
          </a:pPr>
          <a:r>
            <a:rPr lang="en-US" sz="3200" b="1" kern="1200" dirty="0">
              <a:latin typeface="Calibri"/>
            </a:rPr>
            <a:t>Spring 2026</a:t>
          </a:r>
        </a:p>
      </dsp:txBody>
      <dsp:txXfrm>
        <a:off x="4818474" y="4125704"/>
        <a:ext cx="2047486" cy="792380"/>
      </dsp:txXfrm>
    </dsp:sp>
    <dsp:sp modelId="{F7336872-A60A-4C3E-82E9-4105840A2FC1}">
      <dsp:nvSpPr>
        <dsp:cNvPr id="0" name=""/>
        <dsp:cNvSpPr/>
      </dsp:nvSpPr>
      <dsp:spPr>
        <a:xfrm>
          <a:off x="3894811" y="6149777"/>
          <a:ext cx="3894811" cy="2894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t" anchorCtr="1">
          <a:noAutofit/>
        </a:bodyPr>
        <a:lstStyle/>
        <a:p>
          <a:pPr marL="0" lvl="0" indent="0" algn="ctr" defTabSz="622300" rtl="0">
            <a:lnSpc>
              <a:spcPct val="90000"/>
            </a:lnSpc>
            <a:spcBef>
              <a:spcPct val="0"/>
            </a:spcBef>
            <a:spcAft>
              <a:spcPct val="35000"/>
            </a:spcAft>
            <a:buNone/>
          </a:pPr>
          <a:r>
            <a:rPr lang="en-US" sz="1400" kern="1200" dirty="0">
              <a:latin typeface="Calibri"/>
            </a:rPr>
            <a:t> </a:t>
          </a:r>
          <a:r>
            <a:rPr lang="en-US" sz="3200" b="0" kern="1200" dirty="0">
              <a:latin typeface="Calibri"/>
            </a:rPr>
            <a:t>Education on accessible social media and websites</a:t>
          </a:r>
          <a:endParaRPr lang="en-US" sz="3200" kern="1200" dirty="0"/>
        </a:p>
      </dsp:txBody>
      <dsp:txXfrm>
        <a:off x="3894811" y="6149777"/>
        <a:ext cx="3894811" cy="2894012"/>
      </dsp:txXfrm>
    </dsp:sp>
    <dsp:sp modelId="{3411930C-88C7-485F-8D9E-18154776CAC4}">
      <dsp:nvSpPr>
        <dsp:cNvPr id="0" name=""/>
        <dsp:cNvSpPr/>
      </dsp:nvSpPr>
      <dsp:spPr>
        <a:xfrm>
          <a:off x="7244349" y="4521895"/>
          <a:ext cx="1090547" cy="0"/>
        </a:xfrm>
        <a:custGeom>
          <a:avLst/>
          <a:gdLst/>
          <a:ahLst/>
          <a:cxnLst/>
          <a:rect l="0" t="0" r="0" b="0"/>
          <a:pathLst>
            <a:path>
              <a:moveTo>
                <a:pt x="0" y="0"/>
              </a:moveTo>
              <a:lnTo>
                <a:pt x="1090547" y="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C3C00D-FF00-4D45-A2F4-EFE7687F6AA8}">
      <dsp:nvSpPr>
        <dsp:cNvPr id="0" name=""/>
        <dsp:cNvSpPr/>
      </dsp:nvSpPr>
      <dsp:spPr>
        <a:xfrm>
          <a:off x="5842217" y="5064522"/>
          <a:ext cx="0" cy="904379"/>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8056316-E29C-49BD-AE60-C194B3805B93}">
      <dsp:nvSpPr>
        <dsp:cNvPr id="0" name=""/>
        <dsp:cNvSpPr/>
      </dsp:nvSpPr>
      <dsp:spPr>
        <a:xfrm>
          <a:off x="5751779" y="5968901"/>
          <a:ext cx="180875" cy="18087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352FA6-4033-432D-9755-8F7E769E6BEE}">
      <dsp:nvSpPr>
        <dsp:cNvPr id="0" name=""/>
        <dsp:cNvSpPr/>
      </dsp:nvSpPr>
      <dsp:spPr>
        <a:xfrm>
          <a:off x="8334896" y="3979267"/>
          <a:ext cx="2804264" cy="1085254"/>
        </a:xfrm>
        <a:prstGeom prst="hexagon">
          <a:avLst>
            <a:gd name="adj" fmla="val 40000"/>
            <a:gd name="vf" fmla="val 11547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244600" rtl="0">
            <a:lnSpc>
              <a:spcPct val="90000"/>
            </a:lnSpc>
            <a:spcBef>
              <a:spcPct val="0"/>
            </a:spcBef>
            <a:spcAft>
              <a:spcPct val="35000"/>
            </a:spcAft>
            <a:buNone/>
          </a:pPr>
          <a:r>
            <a:rPr lang="en-US" sz="2800" b="1" kern="1200" dirty="0">
              <a:latin typeface="Calibri"/>
            </a:rPr>
            <a:t>Summer 2026-April 2027</a:t>
          </a:r>
        </a:p>
      </dsp:txBody>
      <dsp:txXfrm>
        <a:off x="8713285" y="4125704"/>
        <a:ext cx="2047486" cy="792380"/>
      </dsp:txXfrm>
    </dsp:sp>
    <dsp:sp modelId="{8DFBA71B-7103-453B-9ACE-8B0E855FBF55}">
      <dsp:nvSpPr>
        <dsp:cNvPr id="0" name=""/>
        <dsp:cNvSpPr/>
      </dsp:nvSpPr>
      <dsp:spPr>
        <a:xfrm>
          <a:off x="7789623" y="0"/>
          <a:ext cx="3894811" cy="2894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4480" rIns="0" bIns="284480" numCol="1" spcCol="1270" anchor="b" anchorCtr="1">
          <a:noAutofit/>
        </a:bodyPr>
        <a:lstStyle/>
        <a:p>
          <a:pPr marL="0" lvl="0" indent="0" algn="ctr" defTabSz="1422400" rtl="0">
            <a:lnSpc>
              <a:spcPct val="90000"/>
            </a:lnSpc>
            <a:spcBef>
              <a:spcPct val="0"/>
            </a:spcBef>
            <a:spcAft>
              <a:spcPct val="35000"/>
            </a:spcAft>
            <a:buNone/>
          </a:pPr>
          <a:r>
            <a:rPr lang="en-US" sz="3200" b="0" kern="1200" dirty="0">
              <a:latin typeface="Calibri"/>
            </a:rPr>
            <a:t>Remediate materials, continuous training and resources</a:t>
          </a:r>
        </a:p>
      </dsp:txBody>
      <dsp:txXfrm>
        <a:off x="7789623" y="0"/>
        <a:ext cx="3894811" cy="2894012"/>
      </dsp:txXfrm>
    </dsp:sp>
    <dsp:sp modelId="{FAFEEC04-5F10-4C04-8B3F-2BD5D2DF703E}">
      <dsp:nvSpPr>
        <dsp:cNvPr id="0" name=""/>
        <dsp:cNvSpPr/>
      </dsp:nvSpPr>
      <dsp:spPr>
        <a:xfrm>
          <a:off x="11139160" y="4521895"/>
          <a:ext cx="1090547" cy="0"/>
        </a:xfrm>
        <a:custGeom>
          <a:avLst/>
          <a:gdLst/>
          <a:ahLst/>
          <a:cxnLst/>
          <a:rect l="0" t="0" r="0" b="0"/>
          <a:pathLst>
            <a:path>
              <a:moveTo>
                <a:pt x="0" y="0"/>
              </a:moveTo>
              <a:lnTo>
                <a:pt x="1090547" y="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62BACC-E3EB-4FAB-ABD4-7EC20963A4E7}">
      <dsp:nvSpPr>
        <dsp:cNvPr id="0" name=""/>
        <dsp:cNvSpPr/>
      </dsp:nvSpPr>
      <dsp:spPr>
        <a:xfrm>
          <a:off x="9737028" y="3074888"/>
          <a:ext cx="0" cy="904379"/>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9ACB06E-2925-4054-B1E9-DA688B202193}">
      <dsp:nvSpPr>
        <dsp:cNvPr id="0" name=""/>
        <dsp:cNvSpPr/>
      </dsp:nvSpPr>
      <dsp:spPr>
        <a:xfrm>
          <a:off x="9646590" y="2894012"/>
          <a:ext cx="180875" cy="18087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96FD56-420D-460D-8873-2D3870943497}">
      <dsp:nvSpPr>
        <dsp:cNvPr id="0" name=""/>
        <dsp:cNvSpPr/>
      </dsp:nvSpPr>
      <dsp:spPr>
        <a:xfrm rot="10800000">
          <a:off x="12229708" y="3979267"/>
          <a:ext cx="2804264" cy="1085254"/>
        </a:xfrm>
        <a:prstGeom prst="homePlate">
          <a:avLst>
            <a:gd name="adj" fmla="val 4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1422400" rtl="0">
            <a:lnSpc>
              <a:spcPct val="90000"/>
            </a:lnSpc>
            <a:spcBef>
              <a:spcPct val="0"/>
            </a:spcBef>
            <a:spcAft>
              <a:spcPct val="35000"/>
            </a:spcAft>
            <a:buNone/>
          </a:pPr>
          <a:r>
            <a:rPr lang="en-US" sz="3200" b="1" kern="1200" dirty="0">
              <a:latin typeface="Calibri"/>
            </a:rPr>
            <a:t>April 26, 2027</a:t>
          </a:r>
        </a:p>
      </dsp:txBody>
      <dsp:txXfrm rot="10800000">
        <a:off x="12446759" y="3979267"/>
        <a:ext cx="2587213" cy="1085254"/>
      </dsp:txXfrm>
    </dsp:sp>
    <dsp:sp modelId="{AA643933-B419-4E44-B17F-A7D0BC824EB2}">
      <dsp:nvSpPr>
        <dsp:cNvPr id="0" name=""/>
        <dsp:cNvSpPr/>
      </dsp:nvSpPr>
      <dsp:spPr>
        <a:xfrm>
          <a:off x="11684434" y="6149777"/>
          <a:ext cx="3894811" cy="2894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4480" rIns="0" bIns="284480" numCol="1" spcCol="1270" anchor="t" anchorCtr="1">
          <a:noAutofit/>
        </a:bodyPr>
        <a:lstStyle/>
        <a:p>
          <a:pPr marL="0" lvl="0" indent="0" algn="ctr" defTabSz="1422400" rtl="0">
            <a:lnSpc>
              <a:spcPct val="90000"/>
            </a:lnSpc>
            <a:spcBef>
              <a:spcPct val="0"/>
            </a:spcBef>
            <a:spcAft>
              <a:spcPct val="35000"/>
            </a:spcAft>
            <a:buNone/>
          </a:pPr>
          <a:r>
            <a:rPr lang="en-US" sz="3200" kern="1200">
              <a:latin typeface="Calibri"/>
            </a:rPr>
            <a:t>Meet Title II Compliance</a:t>
          </a:r>
          <a:endParaRPr lang="en-US" sz="3200" kern="1200"/>
        </a:p>
      </dsp:txBody>
      <dsp:txXfrm>
        <a:off x="11684434" y="6149777"/>
        <a:ext cx="3894811" cy="2894012"/>
      </dsp:txXfrm>
    </dsp:sp>
    <dsp:sp modelId="{F6AF07DF-07F3-4F00-B524-E672AC7A9501}">
      <dsp:nvSpPr>
        <dsp:cNvPr id="0" name=""/>
        <dsp:cNvSpPr/>
      </dsp:nvSpPr>
      <dsp:spPr>
        <a:xfrm>
          <a:off x="13631840" y="5064522"/>
          <a:ext cx="0" cy="904379"/>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A8DA2A67-D118-4B97-AE46-084D67609F13}">
      <dsp:nvSpPr>
        <dsp:cNvPr id="0" name=""/>
        <dsp:cNvSpPr/>
      </dsp:nvSpPr>
      <dsp:spPr>
        <a:xfrm>
          <a:off x="13541402" y="5968901"/>
          <a:ext cx="180875" cy="18087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076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905541-DC39-B837-BAFC-E4075C5E028B}"/>
              </a:ext>
            </a:extLst>
          </p:cNvPr>
          <p:cNvGrpSpPr/>
          <p:nvPr userDrawn="1"/>
        </p:nvGrpSpPr>
        <p:grpSpPr>
          <a:xfrm>
            <a:off x="0" y="8673449"/>
            <a:ext cx="18288000" cy="1708685"/>
            <a:chOff x="0" y="0"/>
            <a:chExt cx="4816593" cy="450024"/>
          </a:xfrm>
        </p:grpSpPr>
        <p:sp>
          <p:nvSpPr>
            <p:cNvPr id="4" name="Freeform 3">
              <a:extLst>
                <a:ext uri="{FF2B5EF4-FFF2-40B4-BE49-F238E27FC236}">
                  <a16:creationId xmlns:a16="http://schemas.microsoft.com/office/drawing/2014/main" id="{C2C0541D-4033-D12D-C6BD-0B63DAABBC3F}"/>
                </a:ext>
              </a:extLst>
            </p:cNvPr>
            <p:cNvSpPr/>
            <p:nvPr/>
          </p:nvSpPr>
          <p:spPr>
            <a:xfrm>
              <a:off x="0" y="0"/>
              <a:ext cx="4816592" cy="450024"/>
            </a:xfrm>
            <a:custGeom>
              <a:avLst/>
              <a:gdLst/>
              <a:ahLst/>
              <a:cxnLst/>
              <a:rect l="l" t="t" r="r" b="b"/>
              <a:pathLst>
                <a:path w="4816592" h="450024">
                  <a:moveTo>
                    <a:pt x="0" y="0"/>
                  </a:moveTo>
                  <a:lnTo>
                    <a:pt x="4816592" y="0"/>
                  </a:lnTo>
                  <a:lnTo>
                    <a:pt x="4816592" y="450024"/>
                  </a:lnTo>
                  <a:lnTo>
                    <a:pt x="0" y="450024"/>
                  </a:lnTo>
                  <a:close/>
                </a:path>
              </a:pathLst>
            </a:custGeom>
            <a:solidFill>
              <a:srgbClr val="011E41"/>
            </a:solidFill>
          </p:spPr>
          <p:txBody>
            <a:bodyPr/>
            <a:lstStyle/>
            <a:p>
              <a:endParaRPr lang="en-US"/>
            </a:p>
          </p:txBody>
        </p:sp>
        <p:sp>
          <p:nvSpPr>
            <p:cNvPr id="5" name="TextBox 4">
              <a:extLst>
                <a:ext uri="{FF2B5EF4-FFF2-40B4-BE49-F238E27FC236}">
                  <a16:creationId xmlns:a16="http://schemas.microsoft.com/office/drawing/2014/main" id="{68D62279-0425-10AF-0F69-051E7210E236}"/>
                </a:ext>
              </a:extLst>
            </p:cNvPr>
            <p:cNvSpPr txBox="1"/>
            <p:nvPr/>
          </p:nvSpPr>
          <p:spPr>
            <a:xfrm>
              <a:off x="0" y="-47625"/>
              <a:ext cx="4816593" cy="497649"/>
            </a:xfrm>
            <a:prstGeom prst="rect">
              <a:avLst/>
            </a:prstGeom>
          </p:spPr>
          <p:txBody>
            <a:bodyPr lIns="50800" tIns="50800" rIns="50800" bIns="50800" rtlCol="0" anchor="ctr"/>
            <a:lstStyle/>
            <a:p>
              <a:pPr algn="ctr">
                <a:lnSpc>
                  <a:spcPts val="2659"/>
                </a:lnSpc>
              </a:pPr>
              <a:endParaRPr/>
            </a:p>
          </p:txBody>
        </p:sp>
      </p:grpSp>
      <p:sp>
        <p:nvSpPr>
          <p:cNvPr id="6" name="TextBox 5">
            <a:extLst>
              <a:ext uri="{FF2B5EF4-FFF2-40B4-BE49-F238E27FC236}">
                <a16:creationId xmlns:a16="http://schemas.microsoft.com/office/drawing/2014/main" id="{E1B7B3A5-B247-CDEC-1F19-ECDB70EF419B}"/>
              </a:ext>
            </a:extLst>
          </p:cNvPr>
          <p:cNvSpPr txBox="1"/>
          <p:nvPr userDrawn="1"/>
        </p:nvSpPr>
        <p:spPr>
          <a:xfrm>
            <a:off x="1028700" y="2177839"/>
            <a:ext cx="16230600" cy="5607949"/>
          </a:xfrm>
          <a:prstGeom prst="rect">
            <a:avLst/>
          </a:prstGeom>
        </p:spPr>
        <p:txBody>
          <a:bodyPr lIns="0" tIns="0" rIns="0" bIns="0" rtlCol="0" anchor="t">
            <a:spAutoFit/>
          </a:bodyPr>
          <a:lstStyle/>
          <a:p>
            <a:pPr>
              <a:lnSpc>
                <a:spcPts val="4951"/>
              </a:lnSpc>
            </a:pPr>
            <a:r>
              <a:rPr lang="en-US" sz="3537">
                <a:solidFill>
                  <a:srgbClr val="081E40"/>
                </a:solidFill>
                <a:latin typeface="Montserrat"/>
              </a:rPr>
              <a:t>The following slides contain pre-branded layout options following the Shepherd University brand standards. Duplicate or delete slides and edit as needed for your presentation. Before saving your presentation, please delete this instruction slide.</a:t>
            </a:r>
          </a:p>
          <a:p>
            <a:pPr>
              <a:lnSpc>
                <a:spcPts val="4951"/>
              </a:lnSpc>
            </a:pPr>
            <a:endParaRPr lang="en-US" sz="3537">
              <a:solidFill>
                <a:srgbClr val="081E40"/>
              </a:solidFill>
              <a:latin typeface="Montserrat"/>
            </a:endParaRPr>
          </a:p>
          <a:p>
            <a:pPr>
              <a:lnSpc>
                <a:spcPts val="4951"/>
              </a:lnSpc>
            </a:pPr>
            <a:r>
              <a:rPr lang="en-US" sz="3537">
                <a:solidFill>
                  <a:srgbClr val="081E40"/>
                </a:solidFill>
                <a:latin typeface="Montserrat"/>
              </a:rPr>
              <a:t>Do not modify the colors or logos that exist in this template. If you modify any text, be sure to follow the brand standards guide. The fonts can either remain in Montserrat, or change to Rasa, both of which can be found for free on fonts.google.com.</a:t>
            </a:r>
          </a:p>
        </p:txBody>
      </p:sp>
      <p:sp>
        <p:nvSpPr>
          <p:cNvPr id="7" name="Freeform 6">
            <a:extLst>
              <a:ext uri="{FF2B5EF4-FFF2-40B4-BE49-F238E27FC236}">
                <a16:creationId xmlns:a16="http://schemas.microsoft.com/office/drawing/2014/main" id="{CB1A9E65-C1E4-4DD3-83A7-9B17535E4EA9}"/>
              </a:ext>
            </a:extLst>
          </p:cNvPr>
          <p:cNvSpPr/>
          <p:nvPr userDrawn="1"/>
        </p:nvSpPr>
        <p:spPr>
          <a:xfrm>
            <a:off x="14425120" y="8824826"/>
            <a:ext cx="2900855" cy="1232553"/>
          </a:xfrm>
          <a:custGeom>
            <a:avLst/>
            <a:gdLst/>
            <a:ahLst/>
            <a:cxnLst/>
            <a:rect l="l" t="t" r="r" b="b"/>
            <a:pathLst>
              <a:path w="2900855" h="1232553">
                <a:moveTo>
                  <a:pt x="0" y="0"/>
                </a:moveTo>
                <a:lnTo>
                  <a:pt x="2900855" y="0"/>
                </a:lnTo>
                <a:lnTo>
                  <a:pt x="2900855" y="1232553"/>
                </a:lnTo>
                <a:lnTo>
                  <a:pt x="0" y="1232553"/>
                </a:lnTo>
                <a:lnTo>
                  <a:pt x="0" y="0"/>
                </a:lnTo>
                <a:close/>
              </a:path>
            </a:pathLst>
          </a:custGeom>
          <a:blipFill>
            <a:blip r:embed="rId2"/>
            <a:stretch>
              <a:fillRect t="-65122" b="-70230"/>
            </a:stretch>
          </a:blipFill>
        </p:spPr>
        <p:txBody>
          <a:bodyPr/>
          <a:lstStyle/>
          <a:p>
            <a:endParaRPr lang="en-US"/>
          </a:p>
        </p:txBody>
      </p:sp>
      <p:sp>
        <p:nvSpPr>
          <p:cNvPr id="8" name="TextBox 7">
            <a:extLst>
              <a:ext uri="{FF2B5EF4-FFF2-40B4-BE49-F238E27FC236}">
                <a16:creationId xmlns:a16="http://schemas.microsoft.com/office/drawing/2014/main" id="{C452E71F-3309-BEA6-A219-E9EEF448F0C9}"/>
              </a:ext>
            </a:extLst>
          </p:cNvPr>
          <p:cNvSpPr txBox="1"/>
          <p:nvPr userDrawn="1"/>
        </p:nvSpPr>
        <p:spPr>
          <a:xfrm>
            <a:off x="1028700" y="895350"/>
            <a:ext cx="16230600" cy="1226820"/>
          </a:xfrm>
          <a:prstGeom prst="rect">
            <a:avLst/>
          </a:prstGeom>
        </p:spPr>
        <p:txBody>
          <a:bodyPr lIns="0" tIns="0" rIns="0" bIns="0" rtlCol="0" anchor="t">
            <a:spAutoFit/>
          </a:bodyPr>
          <a:lstStyle/>
          <a:p>
            <a:pPr algn="just">
              <a:lnSpc>
                <a:spcPts val="10080"/>
              </a:lnSpc>
            </a:pPr>
            <a:r>
              <a:rPr lang="en-US" sz="7200">
                <a:solidFill>
                  <a:srgbClr val="081E40"/>
                </a:solidFill>
                <a:latin typeface="Montserrat Ultra-Bold"/>
              </a:rPr>
              <a:t>Instructions</a:t>
            </a:r>
          </a:p>
        </p:txBody>
      </p:sp>
    </p:spTree>
    <p:extLst>
      <p:ext uri="{BB962C8B-B14F-4D97-AF65-F5344CB8AC3E}">
        <p14:creationId xmlns:p14="http://schemas.microsoft.com/office/powerpoint/2010/main" val="2569523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 Navy">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6B3687A-40A2-279B-7026-13E06D3EBDF4}"/>
              </a:ext>
            </a:extLst>
          </p:cNvPr>
          <p:cNvSpPr>
            <a:spLocks noGrp="1"/>
          </p:cNvSpPr>
          <p:nvPr>
            <p:ph type="body" sz="quarter" idx="10" hasCustomPrompt="1"/>
          </p:nvPr>
        </p:nvSpPr>
        <p:spPr>
          <a:xfrm>
            <a:off x="4009868" y="3238500"/>
            <a:ext cx="13439931" cy="2057400"/>
          </a:xfrm>
          <a:prstGeom prst="rect">
            <a:avLst/>
          </a:prstGeom>
        </p:spPr>
        <p:txBody>
          <a:bodyPr/>
          <a:lstStyle>
            <a:lvl1pPr marL="0" indent="0">
              <a:buNone/>
              <a:defRPr sz="13620" b="1" i="0">
                <a:ln>
                  <a:solidFill>
                    <a:schemeClr val="tx1"/>
                  </a:solidFill>
                </a:ln>
                <a:latin typeface="Montserrat" pitchFamily="2" charset="77"/>
              </a:defRPr>
            </a:lvl1pPr>
          </a:lstStyle>
          <a:p>
            <a:pPr lvl="0"/>
            <a:r>
              <a:rPr lang="en-US"/>
              <a:t>Heading</a:t>
            </a:r>
          </a:p>
        </p:txBody>
      </p:sp>
      <p:sp>
        <p:nvSpPr>
          <p:cNvPr id="26" name="Text Placeholder 25">
            <a:extLst>
              <a:ext uri="{FF2B5EF4-FFF2-40B4-BE49-F238E27FC236}">
                <a16:creationId xmlns:a16="http://schemas.microsoft.com/office/drawing/2014/main" id="{A4BD19FA-3312-3C3E-7157-706C79CD22EB}"/>
              </a:ext>
            </a:extLst>
          </p:cNvPr>
          <p:cNvSpPr>
            <a:spLocks noGrp="1"/>
          </p:cNvSpPr>
          <p:nvPr>
            <p:ph type="body" sz="quarter" idx="11" hasCustomPrompt="1"/>
          </p:nvPr>
        </p:nvSpPr>
        <p:spPr>
          <a:xfrm>
            <a:off x="4009869" y="5295900"/>
            <a:ext cx="13439930" cy="2743200"/>
          </a:xfrm>
          <a:prstGeom prst="rect">
            <a:avLst/>
          </a:prstGeom>
        </p:spPr>
        <p:txBody>
          <a:bodyPr/>
          <a:lstStyle>
            <a:lvl1pPr marL="0" indent="0">
              <a:buNone/>
              <a:defRPr sz="7950" b="0" i="0">
                <a:latin typeface="Montserrat" pitchFamily="2" charset="77"/>
              </a:defRPr>
            </a:lvl1pPr>
          </a:lstStyle>
          <a:p>
            <a:pPr lvl="0"/>
            <a:r>
              <a:rPr lang="en-US"/>
              <a:t>Subheading</a:t>
            </a:r>
          </a:p>
        </p:txBody>
      </p:sp>
      <p:grpSp>
        <p:nvGrpSpPr>
          <p:cNvPr id="27" name="Group 2">
            <a:extLst>
              <a:ext uri="{FF2B5EF4-FFF2-40B4-BE49-F238E27FC236}">
                <a16:creationId xmlns:a16="http://schemas.microsoft.com/office/drawing/2014/main" id="{F5F013DF-5897-096C-564E-F1A26F0D1440}"/>
              </a:ext>
            </a:extLst>
          </p:cNvPr>
          <p:cNvGrpSpPr/>
          <p:nvPr userDrawn="1"/>
        </p:nvGrpSpPr>
        <p:grpSpPr>
          <a:xfrm>
            <a:off x="0" y="0"/>
            <a:ext cx="3377547" cy="10287000"/>
            <a:chOff x="0" y="0"/>
            <a:chExt cx="889560" cy="2709333"/>
          </a:xfrm>
        </p:grpSpPr>
        <p:sp>
          <p:nvSpPr>
            <p:cNvPr id="28" name="Freeform 3">
              <a:extLst>
                <a:ext uri="{FF2B5EF4-FFF2-40B4-BE49-F238E27FC236}">
                  <a16:creationId xmlns:a16="http://schemas.microsoft.com/office/drawing/2014/main" id="{CBAD7CCF-ABC9-FC3E-412F-C3389C79D23B}"/>
                </a:ext>
              </a:extLst>
            </p:cNvPr>
            <p:cNvSpPr/>
            <p:nvPr/>
          </p:nvSpPr>
          <p:spPr>
            <a:xfrm>
              <a:off x="0" y="0"/>
              <a:ext cx="889560" cy="2709333"/>
            </a:xfrm>
            <a:custGeom>
              <a:avLst/>
              <a:gdLst/>
              <a:ahLst/>
              <a:cxnLst/>
              <a:rect l="l" t="t" r="r" b="b"/>
              <a:pathLst>
                <a:path w="889560" h="2709333">
                  <a:moveTo>
                    <a:pt x="0" y="0"/>
                  </a:moveTo>
                  <a:lnTo>
                    <a:pt x="889560" y="0"/>
                  </a:lnTo>
                  <a:lnTo>
                    <a:pt x="889560" y="2709333"/>
                  </a:lnTo>
                  <a:lnTo>
                    <a:pt x="0" y="2709333"/>
                  </a:lnTo>
                  <a:close/>
                </a:path>
              </a:pathLst>
            </a:custGeom>
            <a:solidFill>
              <a:srgbClr val="011E41"/>
            </a:solidFill>
          </p:spPr>
          <p:txBody>
            <a:bodyPr/>
            <a:lstStyle/>
            <a:p>
              <a:endParaRPr lang="en-US"/>
            </a:p>
          </p:txBody>
        </p:sp>
        <p:sp>
          <p:nvSpPr>
            <p:cNvPr id="29" name="TextBox 4">
              <a:extLst>
                <a:ext uri="{FF2B5EF4-FFF2-40B4-BE49-F238E27FC236}">
                  <a16:creationId xmlns:a16="http://schemas.microsoft.com/office/drawing/2014/main" id="{72872D8A-3C32-63C1-5EAE-8895FBAF641D}"/>
                </a:ext>
              </a:extLst>
            </p:cNvPr>
            <p:cNvSpPr txBox="1"/>
            <p:nvPr/>
          </p:nvSpPr>
          <p:spPr>
            <a:xfrm>
              <a:off x="0" y="-47625"/>
              <a:ext cx="889560" cy="2756958"/>
            </a:xfrm>
            <a:prstGeom prst="rect">
              <a:avLst/>
            </a:prstGeom>
          </p:spPr>
          <p:txBody>
            <a:bodyPr lIns="50800" tIns="50800" rIns="50800" bIns="50800" rtlCol="0" anchor="ctr"/>
            <a:lstStyle/>
            <a:p>
              <a:pPr algn="ctr">
                <a:lnSpc>
                  <a:spcPts val="2659"/>
                </a:lnSpc>
              </a:pPr>
              <a:endParaRPr/>
            </a:p>
          </p:txBody>
        </p:sp>
      </p:grpSp>
      <p:sp>
        <p:nvSpPr>
          <p:cNvPr id="30" name="Freeform 5">
            <a:extLst>
              <a:ext uri="{FF2B5EF4-FFF2-40B4-BE49-F238E27FC236}">
                <a16:creationId xmlns:a16="http://schemas.microsoft.com/office/drawing/2014/main" id="{9D9DAE11-BA14-82C0-62A5-317D351ED0DF}"/>
              </a:ext>
            </a:extLst>
          </p:cNvPr>
          <p:cNvSpPr/>
          <p:nvPr userDrawn="1"/>
        </p:nvSpPr>
        <p:spPr>
          <a:xfrm>
            <a:off x="417097" y="3391332"/>
            <a:ext cx="2543354" cy="2658939"/>
          </a:xfrm>
          <a:custGeom>
            <a:avLst/>
            <a:gdLst/>
            <a:ahLst/>
            <a:cxnLst/>
            <a:rect l="l" t="t" r="r" b="b"/>
            <a:pathLst>
              <a:path w="2543354" h="2658939">
                <a:moveTo>
                  <a:pt x="0" y="0"/>
                </a:moveTo>
                <a:lnTo>
                  <a:pt x="2543354" y="0"/>
                </a:lnTo>
                <a:lnTo>
                  <a:pt x="2543354" y="2658939"/>
                </a:lnTo>
                <a:lnTo>
                  <a:pt x="0" y="2658939"/>
                </a:lnTo>
                <a:lnTo>
                  <a:pt x="0" y="0"/>
                </a:lnTo>
                <a:close/>
              </a:path>
            </a:pathLst>
          </a:custGeom>
          <a:blipFill>
            <a:blip r:embed="rId2"/>
            <a:stretch>
              <a:fillRect r="-4544"/>
            </a:stretch>
          </a:blipFill>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 White">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E3FF891A-7C3B-BBAA-BE62-C161BAE6073D}"/>
              </a:ext>
            </a:extLst>
          </p:cNvPr>
          <p:cNvGrpSpPr/>
          <p:nvPr userDrawn="1"/>
        </p:nvGrpSpPr>
        <p:grpSpPr>
          <a:xfrm>
            <a:off x="3342330" y="0"/>
            <a:ext cx="14945670" cy="10287000"/>
            <a:chOff x="0" y="0"/>
            <a:chExt cx="3936308" cy="2709333"/>
          </a:xfrm>
        </p:grpSpPr>
        <p:sp>
          <p:nvSpPr>
            <p:cNvPr id="6" name="Freeform 3">
              <a:extLst>
                <a:ext uri="{FF2B5EF4-FFF2-40B4-BE49-F238E27FC236}">
                  <a16:creationId xmlns:a16="http://schemas.microsoft.com/office/drawing/2014/main" id="{D444413C-3448-E1F3-B315-019B2EE19F41}"/>
                </a:ext>
              </a:extLst>
            </p:cNvPr>
            <p:cNvSpPr/>
            <p:nvPr/>
          </p:nvSpPr>
          <p:spPr>
            <a:xfrm>
              <a:off x="0" y="0"/>
              <a:ext cx="3936308" cy="2709333"/>
            </a:xfrm>
            <a:custGeom>
              <a:avLst/>
              <a:gdLst/>
              <a:ahLst/>
              <a:cxnLst/>
              <a:rect l="l" t="t" r="r" b="b"/>
              <a:pathLst>
                <a:path w="3936308" h="2709333">
                  <a:moveTo>
                    <a:pt x="0" y="0"/>
                  </a:moveTo>
                  <a:lnTo>
                    <a:pt x="3936308" y="0"/>
                  </a:lnTo>
                  <a:lnTo>
                    <a:pt x="3936308" y="2709333"/>
                  </a:lnTo>
                  <a:lnTo>
                    <a:pt x="0" y="2709333"/>
                  </a:lnTo>
                  <a:close/>
                </a:path>
              </a:pathLst>
            </a:custGeom>
            <a:solidFill>
              <a:srgbClr val="011E41"/>
            </a:solidFill>
          </p:spPr>
          <p:txBody>
            <a:bodyPr/>
            <a:lstStyle/>
            <a:p>
              <a:endParaRPr lang="en-US"/>
            </a:p>
          </p:txBody>
        </p:sp>
        <p:sp>
          <p:nvSpPr>
            <p:cNvPr id="7" name="TextBox 4">
              <a:extLst>
                <a:ext uri="{FF2B5EF4-FFF2-40B4-BE49-F238E27FC236}">
                  <a16:creationId xmlns:a16="http://schemas.microsoft.com/office/drawing/2014/main" id="{4DB24722-19BA-BE20-C7C4-832AEFE0CC33}"/>
                </a:ext>
              </a:extLst>
            </p:cNvPr>
            <p:cNvSpPr txBox="1"/>
            <p:nvPr/>
          </p:nvSpPr>
          <p:spPr>
            <a:xfrm>
              <a:off x="0" y="-47625"/>
              <a:ext cx="3936308" cy="2756958"/>
            </a:xfrm>
            <a:prstGeom prst="rect">
              <a:avLst/>
            </a:prstGeom>
          </p:spPr>
          <p:txBody>
            <a:bodyPr lIns="50800" tIns="50800" rIns="50800" bIns="50800" rtlCol="0" anchor="ctr"/>
            <a:lstStyle/>
            <a:p>
              <a:pPr algn="ctr">
                <a:lnSpc>
                  <a:spcPts val="2659"/>
                </a:lnSpc>
              </a:pPr>
              <a:endParaRPr/>
            </a:p>
          </p:txBody>
        </p:sp>
      </p:grpSp>
      <p:sp>
        <p:nvSpPr>
          <p:cNvPr id="10" name="Freeform 7">
            <a:extLst>
              <a:ext uri="{FF2B5EF4-FFF2-40B4-BE49-F238E27FC236}">
                <a16:creationId xmlns:a16="http://schemas.microsoft.com/office/drawing/2014/main" id="{00ECDC91-E1A9-5FC0-F07C-8DD4948A739A}"/>
              </a:ext>
            </a:extLst>
          </p:cNvPr>
          <p:cNvSpPr/>
          <p:nvPr userDrawn="1"/>
        </p:nvSpPr>
        <p:spPr>
          <a:xfrm>
            <a:off x="417097" y="3391332"/>
            <a:ext cx="2543354" cy="2658939"/>
          </a:xfrm>
          <a:custGeom>
            <a:avLst/>
            <a:gdLst/>
            <a:ahLst/>
            <a:cxnLst/>
            <a:rect l="l" t="t" r="r" b="b"/>
            <a:pathLst>
              <a:path w="2543354" h="2658939">
                <a:moveTo>
                  <a:pt x="0" y="0"/>
                </a:moveTo>
                <a:lnTo>
                  <a:pt x="2543354" y="0"/>
                </a:lnTo>
                <a:lnTo>
                  <a:pt x="2543354" y="2658939"/>
                </a:lnTo>
                <a:lnTo>
                  <a:pt x="0" y="2658939"/>
                </a:lnTo>
                <a:lnTo>
                  <a:pt x="0" y="0"/>
                </a:lnTo>
                <a:close/>
              </a:path>
            </a:pathLst>
          </a:custGeom>
          <a:blipFill>
            <a:blip r:embed="rId2"/>
            <a:stretch>
              <a:fillRect l="-2272" r="-2272"/>
            </a:stretch>
          </a:blipFill>
        </p:spPr>
        <p:txBody>
          <a:bodyPr/>
          <a:lstStyle/>
          <a:p>
            <a:endParaRPr lang="en-US"/>
          </a:p>
        </p:txBody>
      </p:sp>
      <p:sp>
        <p:nvSpPr>
          <p:cNvPr id="20" name="Text Placeholder 19">
            <a:extLst>
              <a:ext uri="{FF2B5EF4-FFF2-40B4-BE49-F238E27FC236}">
                <a16:creationId xmlns:a16="http://schemas.microsoft.com/office/drawing/2014/main" id="{5754D172-E1C0-3314-4F52-88D8433A08A9}"/>
              </a:ext>
            </a:extLst>
          </p:cNvPr>
          <p:cNvSpPr>
            <a:spLocks noGrp="1"/>
          </p:cNvSpPr>
          <p:nvPr>
            <p:ph type="body" sz="quarter" idx="10" hasCustomPrompt="1"/>
          </p:nvPr>
        </p:nvSpPr>
        <p:spPr>
          <a:xfrm>
            <a:off x="4417424" y="3634981"/>
            <a:ext cx="12573000" cy="2118119"/>
          </a:xfrm>
          <a:prstGeom prst="rect">
            <a:avLst/>
          </a:prstGeom>
        </p:spPr>
        <p:txBody>
          <a:bodyPr/>
          <a:lstStyle>
            <a:lvl1pPr marL="0" indent="0">
              <a:buNone/>
              <a:defRPr sz="13620" b="1" i="0">
                <a:solidFill>
                  <a:schemeClr val="bg2"/>
                </a:solidFill>
                <a:latin typeface="Montserrat" pitchFamily="2" charset="77"/>
              </a:defRPr>
            </a:lvl1pPr>
          </a:lstStyle>
          <a:p>
            <a:pPr lvl="0"/>
            <a:r>
              <a:rPr lang="en-US"/>
              <a:t>Heading</a:t>
            </a:r>
          </a:p>
        </p:txBody>
      </p:sp>
      <p:sp>
        <p:nvSpPr>
          <p:cNvPr id="22" name="Text Placeholder 21">
            <a:extLst>
              <a:ext uri="{FF2B5EF4-FFF2-40B4-BE49-F238E27FC236}">
                <a16:creationId xmlns:a16="http://schemas.microsoft.com/office/drawing/2014/main" id="{3B9271D5-5381-FCCB-AD6D-D860B2667034}"/>
              </a:ext>
            </a:extLst>
          </p:cNvPr>
          <p:cNvSpPr>
            <a:spLocks noGrp="1"/>
          </p:cNvSpPr>
          <p:nvPr>
            <p:ph type="body" sz="quarter" idx="11" hasCustomPrompt="1"/>
          </p:nvPr>
        </p:nvSpPr>
        <p:spPr>
          <a:xfrm>
            <a:off x="4424920" y="5753100"/>
            <a:ext cx="12573000" cy="1752600"/>
          </a:xfrm>
          <a:prstGeom prst="rect">
            <a:avLst/>
          </a:prstGeom>
        </p:spPr>
        <p:txBody>
          <a:bodyPr/>
          <a:lstStyle>
            <a:lvl1pPr marL="0" indent="0">
              <a:buNone/>
              <a:defRPr sz="7950">
                <a:solidFill>
                  <a:schemeClr val="bg2"/>
                </a:solidFill>
                <a:latin typeface="Montserrat" pitchFamily="2" charset="77"/>
              </a:defRPr>
            </a:lvl1pPr>
          </a:lstStyle>
          <a:p>
            <a:pPr lvl="0"/>
            <a:r>
              <a:rPr lang="en-US"/>
              <a:t>Subheading</a:t>
            </a:r>
          </a:p>
        </p:txBody>
      </p:sp>
    </p:spTree>
    <p:extLst>
      <p:ext uri="{BB962C8B-B14F-4D97-AF65-F5344CB8AC3E}">
        <p14:creationId xmlns:p14="http://schemas.microsoft.com/office/powerpoint/2010/main" val="1761966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old S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5A7E3A3-B1DB-F00C-742C-8795DD0461BE}"/>
              </a:ext>
            </a:extLst>
          </p:cNvPr>
          <p:cNvGrpSpPr/>
          <p:nvPr userDrawn="1"/>
        </p:nvGrpSpPr>
        <p:grpSpPr>
          <a:xfrm>
            <a:off x="0" y="0"/>
            <a:ext cx="1993840" cy="10287000"/>
            <a:chOff x="0" y="0"/>
            <a:chExt cx="525126" cy="2709333"/>
          </a:xfrm>
        </p:grpSpPr>
        <p:sp>
          <p:nvSpPr>
            <p:cNvPr id="4" name="Freeform 3">
              <a:extLst>
                <a:ext uri="{FF2B5EF4-FFF2-40B4-BE49-F238E27FC236}">
                  <a16:creationId xmlns:a16="http://schemas.microsoft.com/office/drawing/2014/main" id="{F2EC176D-5016-4751-C167-50250F823605}"/>
                </a:ext>
              </a:extLst>
            </p:cNvPr>
            <p:cNvSpPr/>
            <p:nvPr/>
          </p:nvSpPr>
          <p:spPr>
            <a:xfrm>
              <a:off x="0" y="0"/>
              <a:ext cx="525126" cy="2709333"/>
            </a:xfrm>
            <a:custGeom>
              <a:avLst/>
              <a:gdLst/>
              <a:ahLst/>
              <a:cxnLst/>
              <a:rect l="l" t="t" r="r" b="b"/>
              <a:pathLst>
                <a:path w="525126" h="2709333">
                  <a:moveTo>
                    <a:pt x="0" y="0"/>
                  </a:moveTo>
                  <a:lnTo>
                    <a:pt x="525126" y="0"/>
                  </a:lnTo>
                  <a:lnTo>
                    <a:pt x="525126" y="2709333"/>
                  </a:lnTo>
                  <a:lnTo>
                    <a:pt x="0" y="2709333"/>
                  </a:lnTo>
                  <a:close/>
                </a:path>
              </a:pathLst>
            </a:custGeom>
            <a:solidFill>
              <a:srgbClr val="FABD00"/>
            </a:solidFill>
          </p:spPr>
          <p:txBody>
            <a:bodyPr/>
            <a:lstStyle/>
            <a:p>
              <a:endParaRPr lang="en-US"/>
            </a:p>
          </p:txBody>
        </p:sp>
        <p:sp>
          <p:nvSpPr>
            <p:cNvPr id="5" name="TextBox 4">
              <a:extLst>
                <a:ext uri="{FF2B5EF4-FFF2-40B4-BE49-F238E27FC236}">
                  <a16:creationId xmlns:a16="http://schemas.microsoft.com/office/drawing/2014/main" id="{333A670D-8CD4-F8D9-E83B-325D1B955298}"/>
                </a:ext>
              </a:extLst>
            </p:cNvPr>
            <p:cNvSpPr txBox="1"/>
            <p:nvPr/>
          </p:nvSpPr>
          <p:spPr>
            <a:xfrm>
              <a:off x="0" y="-47625"/>
              <a:ext cx="525126" cy="2756958"/>
            </a:xfrm>
            <a:prstGeom prst="rect">
              <a:avLst/>
            </a:prstGeom>
          </p:spPr>
          <p:txBody>
            <a:bodyPr lIns="50800" tIns="50800" rIns="50800" bIns="50800" rtlCol="0" anchor="ctr"/>
            <a:lstStyle/>
            <a:p>
              <a:pPr algn="ctr">
                <a:lnSpc>
                  <a:spcPts val="2659"/>
                </a:lnSpc>
              </a:pPr>
              <a:endParaRPr/>
            </a:p>
          </p:txBody>
        </p:sp>
      </p:grpSp>
      <p:sp>
        <p:nvSpPr>
          <p:cNvPr id="8" name="Freeform 5">
            <a:extLst>
              <a:ext uri="{FF2B5EF4-FFF2-40B4-BE49-F238E27FC236}">
                <a16:creationId xmlns:a16="http://schemas.microsoft.com/office/drawing/2014/main" id="{6005AB57-BBB6-15F9-5152-1AC78444279C}"/>
              </a:ext>
            </a:extLst>
          </p:cNvPr>
          <p:cNvSpPr/>
          <p:nvPr userDrawn="1"/>
        </p:nvSpPr>
        <p:spPr>
          <a:xfrm>
            <a:off x="33728" y="-10618"/>
            <a:ext cx="1993840" cy="10287000"/>
          </a:xfrm>
          <a:custGeom>
            <a:avLst/>
            <a:gdLst/>
            <a:ahLst/>
            <a:cxnLst/>
            <a:rect l="l" t="t" r="r" b="b"/>
            <a:pathLst>
              <a:path w="1993840" h="10287000">
                <a:moveTo>
                  <a:pt x="0" y="0"/>
                </a:moveTo>
                <a:lnTo>
                  <a:pt x="1993840" y="0"/>
                </a:lnTo>
                <a:lnTo>
                  <a:pt x="1993840" y="10287000"/>
                </a:lnTo>
                <a:lnTo>
                  <a:pt x="0" y="10287000"/>
                </a:lnTo>
                <a:lnTo>
                  <a:pt x="0" y="0"/>
                </a:lnTo>
                <a:close/>
              </a:path>
            </a:pathLst>
          </a:custGeom>
          <a:blipFill>
            <a:blip r:embed="rId2">
              <a:alphaModFix amt="20999"/>
            </a:blip>
            <a:stretch>
              <a:fillRect l="-402228" t="-9696" r="-717225" b="-47283"/>
            </a:stretch>
          </a:blipFill>
        </p:spPr>
        <p:txBody>
          <a:bodyPr/>
          <a:lstStyle/>
          <a:p>
            <a:endParaRPr lang="en-US"/>
          </a:p>
        </p:txBody>
      </p:sp>
      <p:sp>
        <p:nvSpPr>
          <p:cNvPr id="9" name="Freeform 6">
            <a:extLst>
              <a:ext uri="{FF2B5EF4-FFF2-40B4-BE49-F238E27FC236}">
                <a16:creationId xmlns:a16="http://schemas.microsoft.com/office/drawing/2014/main" id="{9C254ADC-8462-06C9-4440-5C3BB0CBDCB7}"/>
              </a:ext>
            </a:extLst>
          </p:cNvPr>
          <p:cNvSpPr/>
          <p:nvPr userDrawn="1"/>
        </p:nvSpPr>
        <p:spPr>
          <a:xfrm>
            <a:off x="361918" y="554096"/>
            <a:ext cx="1306358" cy="2158872"/>
          </a:xfrm>
          <a:custGeom>
            <a:avLst/>
            <a:gdLst/>
            <a:ahLst/>
            <a:cxnLst/>
            <a:rect l="l" t="t" r="r" b="b"/>
            <a:pathLst>
              <a:path w="1306358" h="2158872">
                <a:moveTo>
                  <a:pt x="0" y="0"/>
                </a:moveTo>
                <a:lnTo>
                  <a:pt x="1306358" y="0"/>
                </a:lnTo>
                <a:lnTo>
                  <a:pt x="1306358" y="2158872"/>
                </a:lnTo>
                <a:lnTo>
                  <a:pt x="0" y="2158872"/>
                </a:lnTo>
                <a:lnTo>
                  <a:pt x="0" y="0"/>
                </a:lnTo>
                <a:close/>
              </a:path>
            </a:pathLst>
          </a:custGeom>
          <a:blipFill>
            <a:blip r:embed="rId3"/>
            <a:stretch>
              <a:fillRect l="-1612" t="-63930" r="-283408" b="-69050"/>
            </a:stretch>
          </a:blipFill>
        </p:spPr>
        <p:txBody>
          <a:bodyPr/>
          <a:lstStyle/>
          <a:p>
            <a:endParaRPr lang="en-US"/>
          </a:p>
        </p:txBody>
      </p:sp>
      <p:sp>
        <p:nvSpPr>
          <p:cNvPr id="11" name="Text Placeholder 10">
            <a:extLst>
              <a:ext uri="{FF2B5EF4-FFF2-40B4-BE49-F238E27FC236}">
                <a16:creationId xmlns:a16="http://schemas.microsoft.com/office/drawing/2014/main" id="{20F44EE8-D312-CEC8-F143-25AE91E83721}"/>
              </a:ext>
            </a:extLst>
          </p:cNvPr>
          <p:cNvSpPr>
            <a:spLocks noGrp="1"/>
          </p:cNvSpPr>
          <p:nvPr>
            <p:ph type="body" sz="quarter" idx="10" hasCustomPrompt="1"/>
          </p:nvPr>
        </p:nvSpPr>
        <p:spPr>
          <a:xfrm>
            <a:off x="2355758" y="588705"/>
            <a:ext cx="12374562" cy="1282700"/>
          </a:xfrm>
          <a:prstGeom prst="rect">
            <a:avLst/>
          </a:prstGeom>
        </p:spPr>
        <p:txBody>
          <a:bodyPr/>
          <a:lstStyle>
            <a:lvl1pPr marL="0" indent="0">
              <a:buNone/>
              <a:defRPr sz="7200" b="1" i="0">
                <a:latin typeface="Montserrat" pitchFamily="2" charset="77"/>
              </a:defRPr>
            </a:lvl1pPr>
          </a:lstStyle>
          <a:p>
            <a:pPr lvl="0"/>
            <a:r>
              <a:rPr lang="en-US"/>
              <a:t>Heading</a:t>
            </a:r>
          </a:p>
        </p:txBody>
      </p:sp>
      <p:sp>
        <p:nvSpPr>
          <p:cNvPr id="13" name="Text Placeholder 12">
            <a:extLst>
              <a:ext uri="{FF2B5EF4-FFF2-40B4-BE49-F238E27FC236}">
                <a16:creationId xmlns:a16="http://schemas.microsoft.com/office/drawing/2014/main" id="{155F16DA-5B12-B034-E6FF-EEBEFD1509EA}"/>
              </a:ext>
            </a:extLst>
          </p:cNvPr>
          <p:cNvSpPr>
            <a:spLocks noGrp="1"/>
          </p:cNvSpPr>
          <p:nvPr>
            <p:ph type="body" sz="quarter" idx="11" hasCustomPrompt="1"/>
          </p:nvPr>
        </p:nvSpPr>
        <p:spPr>
          <a:xfrm>
            <a:off x="2357345" y="1884521"/>
            <a:ext cx="12372975" cy="1066800"/>
          </a:xfrm>
          <a:prstGeom prst="rect">
            <a:avLst/>
          </a:prstGeom>
        </p:spPr>
        <p:txBody>
          <a:bodyPr/>
          <a:lstStyle>
            <a:lvl1pPr marL="0" indent="0">
              <a:buNone/>
              <a:defRPr sz="4200">
                <a:latin typeface="Montserrat" pitchFamily="2" charset="77"/>
              </a:defRPr>
            </a:lvl1pPr>
          </a:lstStyle>
          <a:p>
            <a:pPr lvl="0"/>
            <a:r>
              <a:rPr lang="en-US"/>
              <a:t>Subheading</a:t>
            </a:r>
          </a:p>
        </p:txBody>
      </p:sp>
    </p:spTree>
    <p:extLst>
      <p:ext uri="{BB962C8B-B14F-4D97-AF65-F5344CB8AC3E}">
        <p14:creationId xmlns:p14="http://schemas.microsoft.com/office/powerpoint/2010/main" val="3148536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vy S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7155D1C-91F1-4C96-A6E5-E025D339BA0C}"/>
              </a:ext>
            </a:extLst>
          </p:cNvPr>
          <p:cNvGrpSpPr/>
          <p:nvPr userDrawn="1"/>
        </p:nvGrpSpPr>
        <p:grpSpPr>
          <a:xfrm>
            <a:off x="0" y="0"/>
            <a:ext cx="1993840" cy="10287000"/>
            <a:chOff x="0" y="0"/>
            <a:chExt cx="525126" cy="2709333"/>
          </a:xfrm>
        </p:grpSpPr>
        <p:sp>
          <p:nvSpPr>
            <p:cNvPr id="4" name="Freeform 3">
              <a:extLst>
                <a:ext uri="{FF2B5EF4-FFF2-40B4-BE49-F238E27FC236}">
                  <a16:creationId xmlns:a16="http://schemas.microsoft.com/office/drawing/2014/main" id="{854E40FE-3021-935E-EAE9-8FB9001DE1B9}"/>
                </a:ext>
              </a:extLst>
            </p:cNvPr>
            <p:cNvSpPr/>
            <p:nvPr/>
          </p:nvSpPr>
          <p:spPr>
            <a:xfrm>
              <a:off x="0" y="0"/>
              <a:ext cx="525126" cy="2709333"/>
            </a:xfrm>
            <a:custGeom>
              <a:avLst/>
              <a:gdLst/>
              <a:ahLst/>
              <a:cxnLst/>
              <a:rect l="l" t="t" r="r" b="b"/>
              <a:pathLst>
                <a:path w="525126" h="2709333">
                  <a:moveTo>
                    <a:pt x="0" y="0"/>
                  </a:moveTo>
                  <a:lnTo>
                    <a:pt x="525126" y="0"/>
                  </a:lnTo>
                  <a:lnTo>
                    <a:pt x="525126" y="2709333"/>
                  </a:lnTo>
                  <a:lnTo>
                    <a:pt x="0" y="2709333"/>
                  </a:lnTo>
                  <a:close/>
                </a:path>
              </a:pathLst>
            </a:custGeom>
            <a:solidFill>
              <a:srgbClr val="011233"/>
            </a:solidFill>
          </p:spPr>
          <p:txBody>
            <a:bodyPr/>
            <a:lstStyle/>
            <a:p>
              <a:endParaRPr lang="en-US"/>
            </a:p>
          </p:txBody>
        </p:sp>
        <p:sp>
          <p:nvSpPr>
            <p:cNvPr id="5" name="TextBox 4">
              <a:extLst>
                <a:ext uri="{FF2B5EF4-FFF2-40B4-BE49-F238E27FC236}">
                  <a16:creationId xmlns:a16="http://schemas.microsoft.com/office/drawing/2014/main" id="{137831DD-63F1-2CA7-6193-1F487DB1EA41}"/>
                </a:ext>
              </a:extLst>
            </p:cNvPr>
            <p:cNvSpPr txBox="1"/>
            <p:nvPr/>
          </p:nvSpPr>
          <p:spPr>
            <a:xfrm>
              <a:off x="0" y="-47625"/>
              <a:ext cx="525126" cy="2756958"/>
            </a:xfrm>
            <a:prstGeom prst="rect">
              <a:avLst/>
            </a:prstGeom>
          </p:spPr>
          <p:txBody>
            <a:bodyPr lIns="50800" tIns="50800" rIns="50800" bIns="50800" rtlCol="0" anchor="ctr"/>
            <a:lstStyle/>
            <a:p>
              <a:pPr algn="ctr">
                <a:lnSpc>
                  <a:spcPts val="2659"/>
                </a:lnSpc>
              </a:pPr>
              <a:endParaRPr/>
            </a:p>
          </p:txBody>
        </p:sp>
      </p:grpSp>
      <p:sp>
        <p:nvSpPr>
          <p:cNvPr id="6" name="Freeform 5">
            <a:extLst>
              <a:ext uri="{FF2B5EF4-FFF2-40B4-BE49-F238E27FC236}">
                <a16:creationId xmlns:a16="http://schemas.microsoft.com/office/drawing/2014/main" id="{7FEC9DAA-ED1D-2FF4-C0F3-A8A1C95A4065}"/>
              </a:ext>
            </a:extLst>
          </p:cNvPr>
          <p:cNvSpPr/>
          <p:nvPr userDrawn="1"/>
        </p:nvSpPr>
        <p:spPr>
          <a:xfrm>
            <a:off x="355341" y="448747"/>
            <a:ext cx="1194319" cy="1973718"/>
          </a:xfrm>
          <a:custGeom>
            <a:avLst/>
            <a:gdLst/>
            <a:ahLst/>
            <a:cxnLst/>
            <a:rect l="l" t="t" r="r" b="b"/>
            <a:pathLst>
              <a:path w="1194319" h="1973718">
                <a:moveTo>
                  <a:pt x="0" y="0"/>
                </a:moveTo>
                <a:lnTo>
                  <a:pt x="1194318" y="0"/>
                </a:lnTo>
                <a:lnTo>
                  <a:pt x="1194318" y="1973717"/>
                </a:lnTo>
                <a:lnTo>
                  <a:pt x="0" y="1973717"/>
                </a:lnTo>
                <a:lnTo>
                  <a:pt x="0" y="0"/>
                </a:lnTo>
                <a:close/>
              </a:path>
            </a:pathLst>
          </a:custGeom>
          <a:blipFill>
            <a:blip r:embed="rId2"/>
            <a:stretch>
              <a:fillRect l="-106826" t="-18544" r="-114482" b="-75882"/>
            </a:stretch>
          </a:blipFill>
        </p:spPr>
        <p:txBody>
          <a:bodyPr/>
          <a:lstStyle/>
          <a:p>
            <a:endParaRPr lang="en-US"/>
          </a:p>
        </p:txBody>
      </p:sp>
      <p:sp>
        <p:nvSpPr>
          <p:cNvPr id="10" name="Text Placeholder 9">
            <a:extLst>
              <a:ext uri="{FF2B5EF4-FFF2-40B4-BE49-F238E27FC236}">
                <a16:creationId xmlns:a16="http://schemas.microsoft.com/office/drawing/2014/main" id="{915173A4-0B50-61ED-24E7-6E3B277984B4}"/>
              </a:ext>
            </a:extLst>
          </p:cNvPr>
          <p:cNvSpPr>
            <a:spLocks noGrp="1"/>
          </p:cNvSpPr>
          <p:nvPr>
            <p:ph type="body" sz="quarter" idx="10" hasCustomPrompt="1"/>
          </p:nvPr>
        </p:nvSpPr>
        <p:spPr>
          <a:xfrm>
            <a:off x="2362200" y="571500"/>
            <a:ext cx="11658600" cy="1219200"/>
          </a:xfrm>
          <a:prstGeom prst="rect">
            <a:avLst/>
          </a:prstGeom>
        </p:spPr>
        <p:txBody>
          <a:bodyPr/>
          <a:lstStyle>
            <a:lvl1pPr marL="0" indent="0">
              <a:buNone/>
              <a:defRPr sz="7200" b="1" i="0">
                <a:latin typeface="Montserrat" pitchFamily="2" charset="77"/>
              </a:defRPr>
            </a:lvl1pPr>
          </a:lstStyle>
          <a:p>
            <a:pPr lvl="0"/>
            <a:r>
              <a:rPr lang="en-US"/>
              <a:t>Heading</a:t>
            </a:r>
          </a:p>
        </p:txBody>
      </p:sp>
      <p:sp>
        <p:nvSpPr>
          <p:cNvPr id="11" name="Text Placeholder 9">
            <a:extLst>
              <a:ext uri="{FF2B5EF4-FFF2-40B4-BE49-F238E27FC236}">
                <a16:creationId xmlns:a16="http://schemas.microsoft.com/office/drawing/2014/main" id="{7EF660CD-D093-AA32-7839-B0C207058780}"/>
              </a:ext>
            </a:extLst>
          </p:cNvPr>
          <p:cNvSpPr>
            <a:spLocks noGrp="1"/>
          </p:cNvSpPr>
          <p:nvPr>
            <p:ph type="body" sz="quarter" idx="11" hasCustomPrompt="1"/>
          </p:nvPr>
        </p:nvSpPr>
        <p:spPr>
          <a:xfrm>
            <a:off x="2362200" y="1812865"/>
            <a:ext cx="11658600" cy="1219200"/>
          </a:xfrm>
          <a:prstGeom prst="rect">
            <a:avLst/>
          </a:prstGeom>
        </p:spPr>
        <p:txBody>
          <a:bodyPr/>
          <a:lstStyle>
            <a:lvl1pPr marL="0" indent="0">
              <a:buNone/>
              <a:defRPr sz="4200" b="0" i="0">
                <a:latin typeface="Montserrat" pitchFamily="2" charset="77"/>
              </a:defRPr>
            </a:lvl1pPr>
          </a:lstStyle>
          <a:p>
            <a:pPr lvl="0"/>
            <a:r>
              <a:rPr lang="en-US"/>
              <a:t>Subheading</a:t>
            </a:r>
          </a:p>
        </p:txBody>
      </p:sp>
    </p:spTree>
    <p:extLst>
      <p:ext uri="{BB962C8B-B14F-4D97-AF65-F5344CB8AC3E}">
        <p14:creationId xmlns:p14="http://schemas.microsoft.com/office/powerpoint/2010/main" val="3950698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nner">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DCC2970-7D86-0B93-482D-9AEB0C833517}"/>
              </a:ext>
            </a:extLst>
          </p:cNvPr>
          <p:cNvGrpSpPr/>
          <p:nvPr userDrawn="1"/>
        </p:nvGrpSpPr>
        <p:grpSpPr>
          <a:xfrm>
            <a:off x="0" y="839866"/>
            <a:ext cx="18288000" cy="9447134"/>
            <a:chOff x="0" y="0"/>
            <a:chExt cx="4816593" cy="2488134"/>
          </a:xfrm>
        </p:grpSpPr>
        <p:sp>
          <p:nvSpPr>
            <p:cNvPr id="4" name="Freeform 3">
              <a:extLst>
                <a:ext uri="{FF2B5EF4-FFF2-40B4-BE49-F238E27FC236}">
                  <a16:creationId xmlns:a16="http://schemas.microsoft.com/office/drawing/2014/main" id="{D86373C6-2A5A-8743-2A13-6E620AFE5C60}"/>
                </a:ext>
              </a:extLst>
            </p:cNvPr>
            <p:cNvSpPr/>
            <p:nvPr/>
          </p:nvSpPr>
          <p:spPr>
            <a:xfrm>
              <a:off x="0" y="0"/>
              <a:ext cx="4816592" cy="2488134"/>
            </a:xfrm>
            <a:custGeom>
              <a:avLst/>
              <a:gdLst/>
              <a:ahLst/>
              <a:cxnLst/>
              <a:rect l="l" t="t" r="r" b="b"/>
              <a:pathLst>
                <a:path w="4816592" h="2488134">
                  <a:moveTo>
                    <a:pt x="0" y="0"/>
                  </a:moveTo>
                  <a:lnTo>
                    <a:pt x="4816592" y="0"/>
                  </a:lnTo>
                  <a:lnTo>
                    <a:pt x="4816592" y="2488134"/>
                  </a:lnTo>
                  <a:lnTo>
                    <a:pt x="0" y="2488134"/>
                  </a:lnTo>
                  <a:close/>
                </a:path>
              </a:pathLst>
            </a:custGeom>
            <a:solidFill>
              <a:srgbClr val="011E41"/>
            </a:solidFill>
          </p:spPr>
          <p:txBody>
            <a:bodyPr/>
            <a:lstStyle/>
            <a:p>
              <a:endParaRPr lang="en-US"/>
            </a:p>
          </p:txBody>
        </p:sp>
        <p:sp>
          <p:nvSpPr>
            <p:cNvPr id="5" name="TextBox 4">
              <a:extLst>
                <a:ext uri="{FF2B5EF4-FFF2-40B4-BE49-F238E27FC236}">
                  <a16:creationId xmlns:a16="http://schemas.microsoft.com/office/drawing/2014/main" id="{615BA0B5-2DE8-9FAE-73FF-B0334ABBF2B1}"/>
                </a:ext>
              </a:extLst>
            </p:cNvPr>
            <p:cNvSpPr txBox="1"/>
            <p:nvPr/>
          </p:nvSpPr>
          <p:spPr>
            <a:xfrm>
              <a:off x="0" y="-47625"/>
              <a:ext cx="4816593" cy="2535759"/>
            </a:xfrm>
            <a:prstGeom prst="rect">
              <a:avLst/>
            </a:prstGeom>
          </p:spPr>
          <p:txBody>
            <a:bodyPr lIns="50800" tIns="50800" rIns="50800" bIns="50800" rtlCol="0" anchor="ctr"/>
            <a:lstStyle/>
            <a:p>
              <a:pPr algn="ctr">
                <a:lnSpc>
                  <a:spcPts val="2659"/>
                </a:lnSpc>
              </a:pPr>
              <a:endParaRPr/>
            </a:p>
          </p:txBody>
        </p:sp>
      </p:grpSp>
      <p:sp>
        <p:nvSpPr>
          <p:cNvPr id="8" name="Freeform 7">
            <a:extLst>
              <a:ext uri="{FF2B5EF4-FFF2-40B4-BE49-F238E27FC236}">
                <a16:creationId xmlns:a16="http://schemas.microsoft.com/office/drawing/2014/main" id="{AC515BD2-4B71-56A0-B4B5-FAEA0F77A331}"/>
              </a:ext>
            </a:extLst>
          </p:cNvPr>
          <p:cNvSpPr/>
          <p:nvPr userDrawn="1"/>
        </p:nvSpPr>
        <p:spPr>
          <a:xfrm>
            <a:off x="16448458" y="141039"/>
            <a:ext cx="1074267" cy="1775322"/>
          </a:xfrm>
          <a:custGeom>
            <a:avLst/>
            <a:gdLst/>
            <a:ahLst/>
            <a:cxnLst/>
            <a:rect l="l" t="t" r="r" b="b"/>
            <a:pathLst>
              <a:path w="1074267" h="1775322">
                <a:moveTo>
                  <a:pt x="0" y="0"/>
                </a:moveTo>
                <a:lnTo>
                  <a:pt x="1074268" y="0"/>
                </a:lnTo>
                <a:lnTo>
                  <a:pt x="1074268" y="1775322"/>
                </a:lnTo>
                <a:lnTo>
                  <a:pt x="0" y="1775322"/>
                </a:lnTo>
                <a:lnTo>
                  <a:pt x="0" y="0"/>
                </a:lnTo>
                <a:close/>
              </a:path>
            </a:pathLst>
          </a:custGeom>
          <a:blipFill>
            <a:blip r:embed="rId2"/>
            <a:stretch>
              <a:fillRect l="-17235" t="-87387" r="-352125" b="-96628"/>
            </a:stretch>
          </a:blipFill>
        </p:spPr>
        <p:txBody>
          <a:bodyPr/>
          <a:lstStyle/>
          <a:p>
            <a:endParaRPr lang="en-US"/>
          </a:p>
        </p:txBody>
      </p:sp>
      <p:sp>
        <p:nvSpPr>
          <p:cNvPr id="10" name="Text Placeholder 9">
            <a:extLst>
              <a:ext uri="{FF2B5EF4-FFF2-40B4-BE49-F238E27FC236}">
                <a16:creationId xmlns:a16="http://schemas.microsoft.com/office/drawing/2014/main" id="{3D5E641A-461A-C166-025A-2F33DB9EB9B6}"/>
              </a:ext>
            </a:extLst>
          </p:cNvPr>
          <p:cNvSpPr>
            <a:spLocks noGrp="1"/>
          </p:cNvSpPr>
          <p:nvPr>
            <p:ph type="body" sz="quarter" idx="10" hasCustomPrompt="1"/>
          </p:nvPr>
        </p:nvSpPr>
        <p:spPr>
          <a:xfrm>
            <a:off x="765275" y="1344861"/>
            <a:ext cx="12420600" cy="1143000"/>
          </a:xfrm>
          <a:prstGeom prst="rect">
            <a:avLst/>
          </a:prstGeom>
        </p:spPr>
        <p:txBody>
          <a:bodyPr/>
          <a:lstStyle>
            <a:lvl1pPr marL="0" indent="0">
              <a:buNone/>
              <a:defRPr sz="7200" b="1" i="0">
                <a:solidFill>
                  <a:schemeClr val="bg2"/>
                </a:solidFill>
                <a:latin typeface="Montserrat" pitchFamily="2" charset="77"/>
              </a:defRPr>
            </a:lvl1pPr>
          </a:lstStyle>
          <a:p>
            <a:pPr lvl="0"/>
            <a:r>
              <a:rPr lang="en-US"/>
              <a:t>Heading</a:t>
            </a:r>
          </a:p>
        </p:txBody>
      </p:sp>
      <p:sp>
        <p:nvSpPr>
          <p:cNvPr id="11" name="Text Placeholder 9">
            <a:extLst>
              <a:ext uri="{FF2B5EF4-FFF2-40B4-BE49-F238E27FC236}">
                <a16:creationId xmlns:a16="http://schemas.microsoft.com/office/drawing/2014/main" id="{CAF393FD-6B2D-4EBC-9550-74245CF388EA}"/>
              </a:ext>
            </a:extLst>
          </p:cNvPr>
          <p:cNvSpPr>
            <a:spLocks noGrp="1"/>
          </p:cNvSpPr>
          <p:nvPr>
            <p:ph type="body" sz="quarter" idx="11" hasCustomPrompt="1"/>
          </p:nvPr>
        </p:nvSpPr>
        <p:spPr>
          <a:xfrm>
            <a:off x="765275" y="2672754"/>
            <a:ext cx="12420600" cy="1676400"/>
          </a:xfrm>
          <a:prstGeom prst="rect">
            <a:avLst/>
          </a:prstGeom>
        </p:spPr>
        <p:txBody>
          <a:bodyPr/>
          <a:lstStyle>
            <a:lvl1pPr marL="0" indent="0">
              <a:buNone/>
              <a:defRPr sz="4200" b="0" i="0">
                <a:solidFill>
                  <a:schemeClr val="bg2"/>
                </a:solidFill>
                <a:latin typeface="Montserrat" pitchFamily="2" charset="77"/>
              </a:defRPr>
            </a:lvl1pPr>
          </a:lstStyle>
          <a:p>
            <a:pPr lvl="0"/>
            <a:r>
              <a:rPr lang="en-US"/>
              <a:t>Subheading</a:t>
            </a:r>
          </a:p>
        </p:txBody>
      </p:sp>
    </p:spTree>
    <p:extLst>
      <p:ext uri="{BB962C8B-B14F-4D97-AF65-F5344CB8AC3E}">
        <p14:creationId xmlns:p14="http://schemas.microsoft.com/office/powerpoint/2010/main" val="3967949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avy Banner">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405006-3D21-F339-6DE0-C50DFD439591}"/>
              </a:ext>
            </a:extLst>
          </p:cNvPr>
          <p:cNvGrpSpPr/>
          <p:nvPr userDrawn="1"/>
        </p:nvGrpSpPr>
        <p:grpSpPr>
          <a:xfrm>
            <a:off x="0" y="0"/>
            <a:ext cx="18288000" cy="928487"/>
            <a:chOff x="0" y="0"/>
            <a:chExt cx="4816593" cy="244540"/>
          </a:xfrm>
        </p:grpSpPr>
        <p:sp>
          <p:nvSpPr>
            <p:cNvPr id="4" name="Freeform 3">
              <a:extLst>
                <a:ext uri="{FF2B5EF4-FFF2-40B4-BE49-F238E27FC236}">
                  <a16:creationId xmlns:a16="http://schemas.microsoft.com/office/drawing/2014/main" id="{781E3D25-037F-6D41-3013-B4138049F59F}"/>
                </a:ext>
              </a:extLst>
            </p:cNvPr>
            <p:cNvSpPr/>
            <p:nvPr/>
          </p:nvSpPr>
          <p:spPr>
            <a:xfrm>
              <a:off x="0" y="0"/>
              <a:ext cx="4816592" cy="244540"/>
            </a:xfrm>
            <a:custGeom>
              <a:avLst/>
              <a:gdLst/>
              <a:ahLst/>
              <a:cxnLst/>
              <a:rect l="l" t="t" r="r" b="b"/>
              <a:pathLst>
                <a:path w="4816592" h="244540">
                  <a:moveTo>
                    <a:pt x="0" y="0"/>
                  </a:moveTo>
                  <a:lnTo>
                    <a:pt x="4816592" y="0"/>
                  </a:lnTo>
                  <a:lnTo>
                    <a:pt x="4816592" y="244540"/>
                  </a:lnTo>
                  <a:lnTo>
                    <a:pt x="0" y="244540"/>
                  </a:lnTo>
                  <a:close/>
                </a:path>
              </a:pathLst>
            </a:custGeom>
            <a:solidFill>
              <a:srgbClr val="011E41"/>
            </a:solidFill>
          </p:spPr>
          <p:txBody>
            <a:bodyPr/>
            <a:lstStyle/>
            <a:p>
              <a:endParaRPr lang="en-US"/>
            </a:p>
          </p:txBody>
        </p:sp>
        <p:sp>
          <p:nvSpPr>
            <p:cNvPr id="5" name="TextBox 4">
              <a:extLst>
                <a:ext uri="{FF2B5EF4-FFF2-40B4-BE49-F238E27FC236}">
                  <a16:creationId xmlns:a16="http://schemas.microsoft.com/office/drawing/2014/main" id="{83FC0147-F5A8-DEEF-FB7E-CE60690682A2}"/>
                </a:ext>
              </a:extLst>
            </p:cNvPr>
            <p:cNvSpPr txBox="1"/>
            <p:nvPr/>
          </p:nvSpPr>
          <p:spPr>
            <a:xfrm>
              <a:off x="0" y="-47625"/>
              <a:ext cx="4816593" cy="292165"/>
            </a:xfrm>
            <a:prstGeom prst="rect">
              <a:avLst/>
            </a:prstGeom>
          </p:spPr>
          <p:txBody>
            <a:bodyPr lIns="50800" tIns="50800" rIns="50800" bIns="50800" rtlCol="0" anchor="ctr"/>
            <a:lstStyle/>
            <a:p>
              <a:pPr algn="ctr">
                <a:lnSpc>
                  <a:spcPts val="2659"/>
                </a:lnSpc>
              </a:pPr>
              <a:endParaRPr/>
            </a:p>
          </p:txBody>
        </p:sp>
      </p:grpSp>
      <p:sp>
        <p:nvSpPr>
          <p:cNvPr id="6" name="Freeform 5">
            <a:extLst>
              <a:ext uri="{FF2B5EF4-FFF2-40B4-BE49-F238E27FC236}">
                <a16:creationId xmlns:a16="http://schemas.microsoft.com/office/drawing/2014/main" id="{58CB0D2E-580B-992A-4120-D982839C0A75}"/>
              </a:ext>
            </a:extLst>
          </p:cNvPr>
          <p:cNvSpPr/>
          <p:nvPr userDrawn="1"/>
        </p:nvSpPr>
        <p:spPr>
          <a:xfrm>
            <a:off x="16448458" y="141039"/>
            <a:ext cx="1074267" cy="1775322"/>
          </a:xfrm>
          <a:custGeom>
            <a:avLst/>
            <a:gdLst/>
            <a:ahLst/>
            <a:cxnLst/>
            <a:rect l="l" t="t" r="r" b="b"/>
            <a:pathLst>
              <a:path w="1074267" h="1775322">
                <a:moveTo>
                  <a:pt x="0" y="0"/>
                </a:moveTo>
                <a:lnTo>
                  <a:pt x="1074268" y="0"/>
                </a:lnTo>
                <a:lnTo>
                  <a:pt x="1074268" y="1775322"/>
                </a:lnTo>
                <a:lnTo>
                  <a:pt x="0" y="1775322"/>
                </a:lnTo>
                <a:lnTo>
                  <a:pt x="0" y="0"/>
                </a:lnTo>
                <a:close/>
              </a:path>
            </a:pathLst>
          </a:custGeom>
          <a:blipFill>
            <a:blip r:embed="rId2"/>
            <a:stretch>
              <a:fillRect l="-17235" t="-87387" r="-352125" b="-96628"/>
            </a:stretch>
          </a:blipFill>
        </p:spPr>
        <p:txBody>
          <a:bodyPr/>
          <a:lstStyle/>
          <a:p>
            <a:endParaRPr lang="en-US"/>
          </a:p>
        </p:txBody>
      </p:sp>
      <p:sp>
        <p:nvSpPr>
          <p:cNvPr id="10" name="Text Placeholder 9">
            <a:extLst>
              <a:ext uri="{FF2B5EF4-FFF2-40B4-BE49-F238E27FC236}">
                <a16:creationId xmlns:a16="http://schemas.microsoft.com/office/drawing/2014/main" id="{831B4C88-A32B-0DC7-650F-F280E504A13A}"/>
              </a:ext>
            </a:extLst>
          </p:cNvPr>
          <p:cNvSpPr>
            <a:spLocks noGrp="1"/>
          </p:cNvSpPr>
          <p:nvPr>
            <p:ph type="body" sz="quarter" idx="10" hasCustomPrompt="1"/>
          </p:nvPr>
        </p:nvSpPr>
        <p:spPr>
          <a:xfrm>
            <a:off x="760278" y="1638301"/>
            <a:ext cx="15688180" cy="1109314"/>
          </a:xfrm>
          <a:prstGeom prst="rect">
            <a:avLst/>
          </a:prstGeom>
        </p:spPr>
        <p:txBody>
          <a:bodyPr/>
          <a:lstStyle>
            <a:lvl1pPr marL="0" indent="0">
              <a:buNone/>
              <a:defRPr sz="7200" b="1" i="0">
                <a:latin typeface="Montserrat" pitchFamily="2" charset="77"/>
              </a:defRPr>
            </a:lvl1pPr>
          </a:lstStyle>
          <a:p>
            <a:pPr lvl="0"/>
            <a:r>
              <a:rPr lang="en-US"/>
              <a:t>Heading </a:t>
            </a:r>
          </a:p>
        </p:txBody>
      </p:sp>
      <p:sp>
        <p:nvSpPr>
          <p:cNvPr id="11" name="Text Placeholder 9">
            <a:extLst>
              <a:ext uri="{FF2B5EF4-FFF2-40B4-BE49-F238E27FC236}">
                <a16:creationId xmlns:a16="http://schemas.microsoft.com/office/drawing/2014/main" id="{F78197BB-4D24-DE02-2C6C-A1334D7F369C}"/>
              </a:ext>
            </a:extLst>
          </p:cNvPr>
          <p:cNvSpPr>
            <a:spLocks noGrp="1"/>
          </p:cNvSpPr>
          <p:nvPr>
            <p:ph type="body" sz="quarter" idx="11" hasCustomPrompt="1"/>
          </p:nvPr>
        </p:nvSpPr>
        <p:spPr>
          <a:xfrm>
            <a:off x="760278" y="2747615"/>
            <a:ext cx="15688180" cy="1831975"/>
          </a:xfrm>
          <a:prstGeom prst="rect">
            <a:avLst/>
          </a:prstGeom>
        </p:spPr>
        <p:txBody>
          <a:bodyPr/>
          <a:lstStyle>
            <a:lvl1pPr marL="0" indent="0">
              <a:buNone/>
              <a:defRPr sz="4200" b="0" i="0">
                <a:latin typeface="Montserrat" pitchFamily="2" charset="77"/>
              </a:defRPr>
            </a:lvl1pPr>
          </a:lstStyle>
          <a:p>
            <a:pPr lvl="0"/>
            <a:r>
              <a:rPr lang="en-US"/>
              <a:t>Subheading </a:t>
            </a:r>
          </a:p>
        </p:txBody>
      </p:sp>
    </p:spTree>
    <p:extLst>
      <p:ext uri="{BB962C8B-B14F-4D97-AF65-F5344CB8AC3E}">
        <p14:creationId xmlns:p14="http://schemas.microsoft.com/office/powerpoint/2010/main" val="3134629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2D1F371E-2C62-545B-FA5C-FBA31088BD1E}"/>
              </a:ext>
            </a:extLst>
          </p:cNvPr>
          <p:cNvSpPr/>
          <p:nvPr userDrawn="1"/>
        </p:nvSpPr>
        <p:spPr>
          <a:xfrm>
            <a:off x="-1524000" y="-1647840"/>
            <a:ext cx="8219033" cy="13582680"/>
          </a:xfrm>
          <a:custGeom>
            <a:avLst/>
            <a:gdLst/>
            <a:ahLst/>
            <a:cxnLst/>
            <a:rect l="l" t="t" r="r" b="b"/>
            <a:pathLst>
              <a:path w="1194319" h="1973718">
                <a:moveTo>
                  <a:pt x="0" y="0"/>
                </a:moveTo>
                <a:lnTo>
                  <a:pt x="1194318" y="0"/>
                </a:lnTo>
                <a:lnTo>
                  <a:pt x="1194318" y="1973717"/>
                </a:lnTo>
                <a:lnTo>
                  <a:pt x="0" y="1973717"/>
                </a:lnTo>
                <a:lnTo>
                  <a:pt x="0" y="0"/>
                </a:lnTo>
                <a:close/>
              </a:path>
            </a:pathLst>
          </a:custGeom>
          <a:blipFill>
            <a:blip r:embed="rId2">
              <a:alphaModFix amt="5000"/>
            </a:blip>
            <a:stretch>
              <a:fillRect l="-106826" t="-18544" r="-114482" b="-75882"/>
            </a:stretch>
          </a:blipFill>
        </p:spPr>
        <p:txBody>
          <a:bodyPr/>
          <a:lstStyle/>
          <a:p>
            <a:endParaRPr lang="en-US"/>
          </a:p>
        </p:txBody>
      </p:sp>
      <p:sp>
        <p:nvSpPr>
          <p:cNvPr id="5" name="Text Placeholder 4">
            <a:extLst>
              <a:ext uri="{FF2B5EF4-FFF2-40B4-BE49-F238E27FC236}">
                <a16:creationId xmlns:a16="http://schemas.microsoft.com/office/drawing/2014/main" id="{D6A2D3E6-AC9A-3078-5B3F-47B21C864ACA}"/>
              </a:ext>
            </a:extLst>
          </p:cNvPr>
          <p:cNvSpPr>
            <a:spLocks noGrp="1"/>
          </p:cNvSpPr>
          <p:nvPr>
            <p:ph type="body" sz="quarter" idx="10"/>
          </p:nvPr>
        </p:nvSpPr>
        <p:spPr>
          <a:xfrm>
            <a:off x="1371600" y="3162300"/>
            <a:ext cx="7315200" cy="6553200"/>
          </a:xfrm>
          <a:prstGeom prst="rect">
            <a:avLst/>
          </a:prstGeom>
        </p:spPr>
        <p:txBody>
          <a:bodyPr/>
          <a:lstStyle>
            <a:lvl1pPr>
              <a:defRPr>
                <a:latin typeface="Rasa" panose="02020503060400000000" pitchFamily="18" charset="77"/>
              </a:defRPr>
            </a:lvl1pPr>
            <a:lvl2pPr>
              <a:defRPr>
                <a:latin typeface="Rasa" panose="02020503060400000000" pitchFamily="18" charset="77"/>
              </a:defRPr>
            </a:lvl2pPr>
            <a:lvl3pPr>
              <a:defRPr>
                <a:latin typeface="Rasa" panose="02020503060400000000" pitchFamily="18" charset="77"/>
              </a:defRPr>
            </a:lvl3pPr>
            <a:lvl4pPr>
              <a:defRPr>
                <a:latin typeface="Rasa" panose="02020503060400000000" pitchFamily="18" charset="77"/>
              </a:defRPr>
            </a:lvl4pPr>
            <a:lvl5pPr>
              <a:defRPr>
                <a:latin typeface="Rasa" panose="02020503060400000000" pitchFamily="18"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7966FF59-1A69-037A-BC7E-6C8AC3F83FAD}"/>
              </a:ext>
            </a:extLst>
          </p:cNvPr>
          <p:cNvSpPr>
            <a:spLocks noGrp="1"/>
          </p:cNvSpPr>
          <p:nvPr>
            <p:ph type="body" sz="quarter" idx="11"/>
          </p:nvPr>
        </p:nvSpPr>
        <p:spPr>
          <a:xfrm>
            <a:off x="9906000" y="3162300"/>
            <a:ext cx="7315200" cy="6553200"/>
          </a:xfrm>
          <a:prstGeom prst="rect">
            <a:avLst/>
          </a:prstGeom>
        </p:spPr>
        <p:txBody>
          <a:bodyPr/>
          <a:lstStyle>
            <a:lvl1pPr>
              <a:defRPr>
                <a:latin typeface="Rasa" panose="02020503060400000000" pitchFamily="18" charset="77"/>
              </a:defRPr>
            </a:lvl1pPr>
            <a:lvl2pPr>
              <a:defRPr>
                <a:latin typeface="Rasa" panose="02020503060400000000" pitchFamily="18" charset="77"/>
              </a:defRPr>
            </a:lvl2pPr>
            <a:lvl3pPr>
              <a:defRPr>
                <a:latin typeface="Rasa" panose="02020503060400000000" pitchFamily="18" charset="77"/>
              </a:defRPr>
            </a:lvl3pPr>
            <a:lvl4pPr>
              <a:defRPr>
                <a:latin typeface="Rasa" panose="02020503060400000000" pitchFamily="18" charset="77"/>
              </a:defRPr>
            </a:lvl4pPr>
            <a:lvl5pPr>
              <a:defRPr>
                <a:latin typeface="Rasa" panose="02020503060400000000" pitchFamily="18"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7E7C6040-70D1-3211-169C-59D6B0B0B67C}"/>
              </a:ext>
            </a:extLst>
          </p:cNvPr>
          <p:cNvSpPr>
            <a:spLocks noGrp="1"/>
          </p:cNvSpPr>
          <p:nvPr>
            <p:ph type="body" sz="quarter" idx="12" hasCustomPrompt="1"/>
          </p:nvPr>
        </p:nvSpPr>
        <p:spPr>
          <a:xfrm>
            <a:off x="1386590" y="1866900"/>
            <a:ext cx="15849600" cy="762000"/>
          </a:xfrm>
          <a:prstGeom prst="rect">
            <a:avLst/>
          </a:prstGeom>
        </p:spPr>
        <p:txBody>
          <a:bodyPr/>
          <a:lstStyle>
            <a:lvl1pPr marL="0" indent="0">
              <a:buNone/>
              <a:defRPr sz="4200">
                <a:latin typeface="Montserrat" pitchFamily="2" charset="77"/>
              </a:defRPr>
            </a:lvl1pPr>
          </a:lstStyle>
          <a:p>
            <a:pPr lvl="0"/>
            <a:r>
              <a:rPr lang="en-US"/>
              <a:t>Heading </a:t>
            </a:r>
          </a:p>
        </p:txBody>
      </p:sp>
    </p:spTree>
    <p:extLst>
      <p:ext uri="{BB962C8B-B14F-4D97-AF65-F5344CB8AC3E}">
        <p14:creationId xmlns:p14="http://schemas.microsoft.com/office/powerpoint/2010/main" val="3717610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1" r:id="rId1"/>
    <p:sldLayoutId id="2147483682" r:id="rId2"/>
    <p:sldLayoutId id="2147483655" r:id="rId3"/>
    <p:sldLayoutId id="2147483676" r:id="rId4"/>
    <p:sldLayoutId id="2147483677" r:id="rId5"/>
    <p:sldLayoutId id="2147483678" r:id="rId6"/>
    <p:sldLayoutId id="2147483679" r:id="rId7"/>
    <p:sldLayoutId id="2147483680" r:id="rId8"/>
    <p:sldLayoutId id="2147483683"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hyperlink" Target="https://www.shepherd.edu/academic-calendar" TargetMode="Externa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hyperlink" Target="https://www.shepherd.edu/digital-accessibility-resources/"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240A37-0E7D-04AD-737C-DABF36CCAE1A}"/>
              </a:ext>
            </a:extLst>
          </p:cNvPr>
          <p:cNvSpPr>
            <a:spLocks noGrp="1"/>
          </p:cNvSpPr>
          <p:nvPr>
            <p:ph type="title" idx="4294967295"/>
          </p:nvPr>
        </p:nvSpPr>
        <p:spPr>
          <a:xfrm>
            <a:off x="4271319" y="2324100"/>
            <a:ext cx="12573000" cy="21181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1500" b="1" i="0" u="none" strike="noStrike" kern="1200" cap="none" spc="0" normalizeH="0" baseline="0" noProof="0">
                <a:ln>
                  <a:noFill/>
                </a:ln>
                <a:solidFill>
                  <a:schemeClr val="bg2"/>
                </a:solidFill>
                <a:effectLst/>
                <a:uLnTx/>
                <a:uFillTx/>
                <a:latin typeface="Montserrat" pitchFamily="2" charset="77"/>
                <a:ea typeface="+mn-ea"/>
                <a:cs typeface="+mn-cs"/>
              </a:rPr>
              <a:t>Digital Access for All</a:t>
            </a:r>
          </a:p>
        </p:txBody>
      </p:sp>
      <p:sp>
        <p:nvSpPr>
          <p:cNvPr id="3" name="Text Placeholder 2">
            <a:extLst>
              <a:ext uri="{FF2B5EF4-FFF2-40B4-BE49-F238E27FC236}">
                <a16:creationId xmlns:a16="http://schemas.microsoft.com/office/drawing/2014/main" id="{80CBC821-3969-F8D9-3F91-51EDB4DB081F}"/>
              </a:ext>
            </a:extLst>
          </p:cNvPr>
          <p:cNvSpPr>
            <a:spLocks noGrp="1"/>
          </p:cNvSpPr>
          <p:nvPr>
            <p:ph type="body" sz="quarter" idx="11"/>
          </p:nvPr>
        </p:nvSpPr>
        <p:spPr>
          <a:xfrm>
            <a:off x="4271319" y="6667500"/>
            <a:ext cx="12573000" cy="1752600"/>
          </a:xfrm>
        </p:spPr>
        <p:txBody>
          <a:bodyPr/>
          <a:lstStyle/>
          <a:p>
            <a:pPr algn="ctr"/>
            <a:r>
              <a:rPr lang="en-US"/>
              <a:t>A Guide to ADA Title II Compliance</a:t>
            </a:r>
          </a:p>
        </p:txBody>
      </p:sp>
    </p:spTree>
    <p:extLst>
      <p:ext uri="{BB962C8B-B14F-4D97-AF65-F5344CB8AC3E}">
        <p14:creationId xmlns:p14="http://schemas.microsoft.com/office/powerpoint/2010/main" val="1981011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F1868-8009-28F8-8E64-35190CD2D669}"/>
              </a:ext>
            </a:extLst>
          </p:cNvPr>
          <p:cNvSpPr>
            <a:spLocks noGrp="1"/>
          </p:cNvSpPr>
          <p:nvPr>
            <p:ph type="title" idx="4294967295"/>
          </p:nvPr>
        </p:nvSpPr>
        <p:spPr>
          <a:xfrm>
            <a:off x="2362200" y="311070"/>
            <a:ext cx="15116536" cy="1219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6000" b="1" i="0" u="none" strike="noStrike" kern="1200" cap="none" spc="0" normalizeH="0" baseline="0" noProof="0">
                <a:ln>
                  <a:noFill/>
                </a:ln>
                <a:solidFill>
                  <a:schemeClr val="tx1"/>
                </a:solidFill>
                <a:effectLst/>
                <a:uLnTx/>
                <a:uFillTx/>
                <a:latin typeface="Montserrat"/>
                <a:ea typeface="+mn-ea"/>
                <a:cs typeface="+mn-cs"/>
              </a:rPr>
              <a:t>Scanned PDFs are not accessible</a:t>
            </a:r>
            <a:endParaRPr kumimoji="0" lang="en-US" sz="6000" b="1" i="0" u="none" strike="noStrike" kern="1200" cap="none" spc="0" normalizeH="0" baseline="0" noProof="0">
              <a:ln>
                <a:noFill/>
              </a:ln>
              <a:solidFill>
                <a:schemeClr val="tx1"/>
              </a:solidFill>
              <a:effectLst/>
              <a:uLnTx/>
              <a:uFillTx/>
              <a:latin typeface="Montserrat" pitchFamily="2" charset="77"/>
              <a:ea typeface="+mn-ea"/>
              <a:cs typeface="+mn-cs"/>
            </a:endParaRPr>
          </a:p>
        </p:txBody>
      </p:sp>
      <p:pic>
        <p:nvPicPr>
          <p:cNvPr id="5" name="Picture 4" descr="An scanned open book with text on it&#10;&#10;">
            <a:extLst>
              <a:ext uri="{FF2B5EF4-FFF2-40B4-BE49-F238E27FC236}">
                <a16:creationId xmlns:a16="http://schemas.microsoft.com/office/drawing/2014/main" id="{95A873E9-CAB4-A439-3D50-D581AD5CD5AA}"/>
              </a:ext>
            </a:extLst>
          </p:cNvPr>
          <p:cNvPicPr>
            <a:picLocks noChangeAspect="1"/>
          </p:cNvPicPr>
          <p:nvPr/>
        </p:nvPicPr>
        <p:blipFill>
          <a:blip r:embed="rId2"/>
          <a:srcRect l="8370" b="15000"/>
          <a:stretch>
            <a:fillRect/>
          </a:stretch>
        </p:blipFill>
        <p:spPr>
          <a:xfrm>
            <a:off x="3462919" y="1538600"/>
            <a:ext cx="12920986" cy="7767824"/>
          </a:xfrm>
          <a:prstGeom prst="rect">
            <a:avLst/>
          </a:prstGeom>
        </p:spPr>
      </p:pic>
      <p:sp>
        <p:nvSpPr>
          <p:cNvPr id="9" name="Text Placeholder 1">
            <a:extLst>
              <a:ext uri="{FF2B5EF4-FFF2-40B4-BE49-F238E27FC236}">
                <a16:creationId xmlns:a16="http://schemas.microsoft.com/office/drawing/2014/main" id="{FF253B70-DC0D-B90F-1E89-9A347774EFA0}"/>
              </a:ext>
            </a:extLst>
          </p:cNvPr>
          <p:cNvSpPr txBox="1">
            <a:spLocks/>
          </p:cNvSpPr>
          <p:nvPr/>
        </p:nvSpPr>
        <p:spPr>
          <a:xfrm>
            <a:off x="1856984" y="9309977"/>
            <a:ext cx="16431768" cy="1219200"/>
          </a:xfrm>
          <a:prstGeom prst="rect">
            <a:avLst/>
          </a:prstGeom>
        </p:spPr>
        <p:txBody>
          <a:bodyPr lIns="91440" tIns="45720" rIns="91440" bIns="45720" anchor="t"/>
          <a:lstStyle>
            <a:lvl1pPr marL="0" indent="0" algn="l" defTabSz="914400" rtl="0" eaLnBrk="1" latinLnBrk="0" hangingPunct="1">
              <a:spcBef>
                <a:spcPct val="20000"/>
              </a:spcBef>
              <a:buFont typeface="Arial" pitchFamily="34" charset="0"/>
              <a:buNone/>
              <a:defRPr sz="7200" b="1" i="0" kern="1200">
                <a:solidFill>
                  <a:schemeClr val="tx1"/>
                </a:solidFill>
                <a:latin typeface="Montserrat" pitchFamily="2" charset="77"/>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4000" b="0">
                <a:latin typeface="Montserrat"/>
              </a:rPr>
              <a:t>Use Accessibility Tool or Recognize Text</a:t>
            </a:r>
            <a:endParaRPr lang="en-US" sz="4000" b="0"/>
          </a:p>
        </p:txBody>
      </p:sp>
    </p:spTree>
    <p:extLst>
      <p:ext uri="{BB962C8B-B14F-4D97-AF65-F5344CB8AC3E}">
        <p14:creationId xmlns:p14="http://schemas.microsoft.com/office/powerpoint/2010/main" val="675669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F4EAE5-4C26-C390-0B06-B89052B0AB1E}"/>
              </a:ext>
            </a:extLst>
          </p:cNvPr>
          <p:cNvSpPr>
            <a:spLocks noGrp="1"/>
          </p:cNvSpPr>
          <p:nvPr>
            <p:ph type="title" idx="4294967295"/>
          </p:nvPr>
        </p:nvSpPr>
        <p:spPr>
          <a:xfrm>
            <a:off x="2362200" y="571500"/>
            <a:ext cx="14957384" cy="12481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200" b="1" i="0" u="none" strike="noStrike" kern="1200" cap="none" spc="0" normalizeH="0" baseline="0" noProof="0">
                <a:ln>
                  <a:noFill/>
                </a:ln>
                <a:solidFill>
                  <a:schemeClr val="tx1"/>
                </a:solidFill>
                <a:effectLst/>
                <a:uLnTx/>
                <a:uFillTx/>
                <a:latin typeface="Montserrat"/>
                <a:ea typeface="+mn-ea"/>
                <a:cs typeface="+mn-cs"/>
              </a:rPr>
              <a:t>Alternative Text for Images</a:t>
            </a:r>
            <a:endParaRPr kumimoji="0" lang="en-US" sz="7200" b="1" i="0" u="none" strike="noStrike" kern="1200" cap="none" spc="0" normalizeH="0" baseline="0" noProof="0">
              <a:ln>
                <a:noFill/>
              </a:ln>
              <a:solidFill>
                <a:schemeClr val="tx1"/>
              </a:solidFill>
              <a:effectLst/>
              <a:uLnTx/>
              <a:uFillTx/>
              <a:latin typeface="Montserrat" pitchFamily="2" charset="77"/>
              <a:ea typeface="+mn-ea"/>
              <a:cs typeface="+mn-cs"/>
            </a:endParaRPr>
          </a:p>
        </p:txBody>
      </p:sp>
      <p:sp>
        <p:nvSpPr>
          <p:cNvPr id="3" name="Text Placeholder 2">
            <a:extLst>
              <a:ext uri="{FF2B5EF4-FFF2-40B4-BE49-F238E27FC236}">
                <a16:creationId xmlns:a16="http://schemas.microsoft.com/office/drawing/2014/main" id="{200AC5EC-6857-1FA7-FB6A-B87B6FDDADF4}"/>
              </a:ext>
            </a:extLst>
          </p:cNvPr>
          <p:cNvSpPr>
            <a:spLocks noGrp="1"/>
          </p:cNvSpPr>
          <p:nvPr>
            <p:ph type="body" sz="quarter" idx="11"/>
          </p:nvPr>
        </p:nvSpPr>
        <p:spPr>
          <a:xfrm>
            <a:off x="2362200" y="1969440"/>
            <a:ext cx="15416408" cy="1203543"/>
          </a:xfrm>
        </p:spPr>
        <p:txBody>
          <a:bodyPr lIns="91440" tIns="45720" rIns="91440" bIns="45720" anchor="t"/>
          <a:lstStyle/>
          <a:p>
            <a:r>
              <a:rPr lang="en-US" sz="3200">
                <a:latin typeface="Montserrat"/>
              </a:rPr>
              <a:t>Alternative (Alt) Text is a brief text description of images and graphics.</a:t>
            </a:r>
            <a:endParaRPr lang="en-US" sz="3200">
              <a:solidFill>
                <a:srgbClr val="000000"/>
              </a:solidFill>
              <a:latin typeface="Montserrat"/>
            </a:endParaRPr>
          </a:p>
          <a:p>
            <a:r>
              <a:rPr lang="en-US" sz="3200">
                <a:latin typeface="Montserrat"/>
              </a:rPr>
              <a:t>When adding images, icons or other graphic elements to digital content, be sure to add alt text so that your content will be accessible to all users.</a:t>
            </a:r>
            <a:endParaRPr lang="en-US" sz="3200">
              <a:solidFill>
                <a:srgbClr val="000000"/>
              </a:solidFill>
              <a:latin typeface="Montserrat"/>
            </a:endParaRPr>
          </a:p>
          <a:p>
            <a:endParaRPr lang="en-US" sz="3200"/>
          </a:p>
        </p:txBody>
      </p:sp>
      <p:pic>
        <p:nvPicPr>
          <p:cNvPr id="4" name="Picture 3" descr="Group of young college students talk and walk in front of trees">
            <a:extLst>
              <a:ext uri="{FF2B5EF4-FFF2-40B4-BE49-F238E27FC236}">
                <a16:creationId xmlns:a16="http://schemas.microsoft.com/office/drawing/2014/main" id="{BD2E66D8-3974-11B5-F443-7749C3B7FE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408" y="4569952"/>
            <a:ext cx="5737412" cy="3048000"/>
          </a:xfrm>
          <a:prstGeom prst="rect">
            <a:avLst/>
          </a:prstGeom>
        </p:spPr>
      </p:pic>
      <p:sp>
        <p:nvSpPr>
          <p:cNvPr id="5" name="Text Placeholder 6" descr="Group of young college students talk and walk in front of trees" title="Example 1">
            <a:extLst>
              <a:ext uri="{FF2B5EF4-FFF2-40B4-BE49-F238E27FC236}">
                <a16:creationId xmlns:a16="http://schemas.microsoft.com/office/drawing/2014/main" id="{069AEB07-61D4-A5EC-76F1-C8B2268114E4}"/>
              </a:ext>
            </a:extLst>
          </p:cNvPr>
          <p:cNvSpPr txBox="1">
            <a:spLocks/>
          </p:cNvSpPr>
          <p:nvPr/>
        </p:nvSpPr>
        <p:spPr>
          <a:xfrm>
            <a:off x="2469655" y="7617952"/>
            <a:ext cx="5213525" cy="609600"/>
          </a:xfrm>
          <a:prstGeom prst="rect">
            <a:avLst/>
          </a:prstGeom>
        </p:spPr>
        <p:txBody>
          <a:bodyPr lIns="91440" tIns="45720" rIns="91440" bIns="45720" anchor="t"/>
          <a:lstStyle>
            <a:defPPr>
              <a:defRPr lang="en-US"/>
            </a:defPPr>
            <a:lvl1pPr marL="0" indent="0" algn="l" defTabSz="914400" rtl="0" eaLnBrk="1" latinLnBrk="0" hangingPunct="1">
              <a:spcBef>
                <a:spcPct val="20000"/>
              </a:spcBef>
              <a:buFont typeface="Arial" pitchFamily="34" charset="0"/>
              <a:buNone/>
              <a:defRPr sz="4200" kern="1200">
                <a:solidFill>
                  <a:schemeClr val="tx1"/>
                </a:solidFill>
                <a:latin typeface="Montserrat" pitchFamily="2" charset="77"/>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000" b="1">
                <a:latin typeface="Montserrat"/>
              </a:rPr>
              <a:t>Alt Text</a:t>
            </a:r>
            <a:r>
              <a:rPr lang="en-US" sz="2000">
                <a:latin typeface="Montserrat"/>
              </a:rPr>
              <a:t>: Group of young college students talk and walk in front of trees.</a:t>
            </a:r>
          </a:p>
          <a:p>
            <a:pPr algn="ctr"/>
            <a:endParaRPr lang="en-US"/>
          </a:p>
        </p:txBody>
      </p:sp>
      <p:sp>
        <p:nvSpPr>
          <p:cNvPr id="6" name="Text Placeholder 6">
            <a:extLst>
              <a:ext uri="{FF2B5EF4-FFF2-40B4-BE49-F238E27FC236}">
                <a16:creationId xmlns:a16="http://schemas.microsoft.com/office/drawing/2014/main" id="{BC9572FB-BA41-9B08-BD2A-3CC33001BCD8}"/>
              </a:ext>
            </a:extLst>
          </p:cNvPr>
          <p:cNvSpPr txBox="1">
            <a:spLocks/>
          </p:cNvSpPr>
          <p:nvPr/>
        </p:nvSpPr>
        <p:spPr>
          <a:xfrm>
            <a:off x="8600632" y="7214416"/>
            <a:ext cx="3048000" cy="609600"/>
          </a:xfrm>
          <a:prstGeom prst="rect">
            <a:avLst/>
          </a:prstGeom>
        </p:spPr>
        <p:txBody>
          <a:bodyPr lIns="91440" tIns="45720" rIns="91440" bIns="45720" anchor="t"/>
          <a:lstStyle>
            <a:defPPr>
              <a:defRPr lang="en-US"/>
            </a:defPPr>
            <a:lvl1pPr marL="0" indent="0" algn="l" defTabSz="914400" rtl="0" eaLnBrk="1" latinLnBrk="0" hangingPunct="1">
              <a:spcBef>
                <a:spcPct val="20000"/>
              </a:spcBef>
              <a:buFont typeface="Arial" pitchFamily="34" charset="0"/>
              <a:buNone/>
              <a:defRPr sz="4200" kern="1200">
                <a:solidFill>
                  <a:schemeClr val="tx1"/>
                </a:solidFill>
                <a:latin typeface="Montserrat" pitchFamily="2" charset="77"/>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000" b="1">
                <a:latin typeface="Montserrat"/>
              </a:rPr>
              <a:t>Alt Text</a:t>
            </a:r>
            <a:r>
              <a:rPr lang="en-US" sz="2000">
                <a:latin typeface="Montserrat"/>
              </a:rPr>
              <a:t>: Print the course syllabus.</a:t>
            </a:r>
          </a:p>
          <a:p>
            <a:pPr algn="ctr"/>
            <a:endParaRPr lang="en-US"/>
          </a:p>
        </p:txBody>
      </p:sp>
      <p:pic>
        <p:nvPicPr>
          <p:cNvPr id="7" name="Picture 6" descr="A printer icon ">
            <a:extLst>
              <a:ext uri="{FF2B5EF4-FFF2-40B4-BE49-F238E27FC236}">
                <a16:creationId xmlns:a16="http://schemas.microsoft.com/office/drawing/2014/main" id="{1182F5D6-9366-75C9-45B1-DBD4866E30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0" y="4939937"/>
            <a:ext cx="1954481" cy="1954481"/>
          </a:xfrm>
          <a:prstGeom prst="rect">
            <a:avLst/>
          </a:prstGeom>
        </p:spPr>
      </p:pic>
      <p:sp>
        <p:nvSpPr>
          <p:cNvPr id="8" name="Text Placeholder 6">
            <a:extLst>
              <a:ext uri="{FF2B5EF4-FFF2-40B4-BE49-F238E27FC236}">
                <a16:creationId xmlns:a16="http://schemas.microsoft.com/office/drawing/2014/main" id="{0CB32522-B98D-8EF2-B615-C2A10009E86C}"/>
              </a:ext>
            </a:extLst>
          </p:cNvPr>
          <p:cNvSpPr txBox="1">
            <a:spLocks/>
          </p:cNvSpPr>
          <p:nvPr/>
        </p:nvSpPr>
        <p:spPr>
          <a:xfrm>
            <a:off x="11636679" y="8199098"/>
            <a:ext cx="5861684" cy="609600"/>
          </a:xfrm>
          <a:prstGeom prst="rect">
            <a:avLst/>
          </a:prstGeom>
        </p:spPr>
        <p:txBody>
          <a:bodyPr lIns="91440" tIns="45720" rIns="91440" bIns="45720" anchor="t"/>
          <a:lstStyle>
            <a:defPPr>
              <a:defRPr lang="en-US"/>
            </a:defPPr>
            <a:lvl1pPr marL="0" indent="0" algn="l" defTabSz="914400" rtl="0" eaLnBrk="1" latinLnBrk="0" hangingPunct="1">
              <a:spcBef>
                <a:spcPct val="20000"/>
              </a:spcBef>
              <a:buFont typeface="Arial" pitchFamily="34" charset="0"/>
              <a:buNone/>
              <a:defRPr sz="4200" kern="1200">
                <a:solidFill>
                  <a:schemeClr val="tx1"/>
                </a:solidFill>
                <a:latin typeface="Montserrat" pitchFamily="2" charset="77"/>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000" b="1">
                <a:latin typeface="Montserrat"/>
              </a:rPr>
              <a:t>Alt Text: </a:t>
            </a:r>
            <a:r>
              <a:rPr lang="en-US" sz="2000">
                <a:latin typeface="Montserrat"/>
              </a:rPr>
              <a:t>Diagram of Soil Layers on Earth, from top going down: organic layer, topsoil layer, subsoil layer, parent rock layer, and last bedrock layer.</a:t>
            </a:r>
          </a:p>
        </p:txBody>
      </p:sp>
      <p:pic>
        <p:nvPicPr>
          <p:cNvPr id="9" name="Picture 8" descr="Diagram of Soil Layers on Earth, from top going down: organic layer, topsoil layer, subsoil layer, parent rock layer, and last bedrock layer.">
            <a:extLst>
              <a:ext uri="{FF2B5EF4-FFF2-40B4-BE49-F238E27FC236}">
                <a16:creationId xmlns:a16="http://schemas.microsoft.com/office/drawing/2014/main" id="{7D91A60F-59BA-99DC-A937-184448D410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938" y="4534851"/>
            <a:ext cx="4983480" cy="3322320"/>
          </a:xfrm>
          <a:prstGeom prst="rect">
            <a:avLst/>
          </a:prstGeom>
        </p:spPr>
      </p:pic>
    </p:spTree>
    <p:extLst>
      <p:ext uri="{BB962C8B-B14F-4D97-AF65-F5344CB8AC3E}">
        <p14:creationId xmlns:p14="http://schemas.microsoft.com/office/powerpoint/2010/main" val="475198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161E1-955A-8C7C-C6F2-9AF19D18273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527ADEF-DB78-674D-AA65-8D4AC464AF4A}"/>
              </a:ext>
            </a:extLst>
          </p:cNvPr>
          <p:cNvSpPr>
            <a:spLocks noGrp="1"/>
          </p:cNvSpPr>
          <p:nvPr>
            <p:ph type="title" idx="4294967295"/>
          </p:nvPr>
        </p:nvSpPr>
        <p:spPr>
          <a:xfrm>
            <a:off x="2315227" y="258349"/>
            <a:ext cx="14957384" cy="12481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200" b="1" i="0" u="none" strike="noStrike" kern="1200" cap="none" spc="0" normalizeH="0" baseline="0" noProof="0">
                <a:ln>
                  <a:noFill/>
                </a:ln>
                <a:solidFill>
                  <a:schemeClr val="tx1"/>
                </a:solidFill>
                <a:effectLst/>
                <a:uLnTx/>
                <a:uFillTx/>
                <a:latin typeface="Montserrat"/>
                <a:ea typeface="+mn-ea"/>
                <a:cs typeface="+mn-cs"/>
              </a:rPr>
              <a:t>Colors</a:t>
            </a:r>
            <a:endParaRPr kumimoji="0" lang="en-US" sz="7200" b="1" i="0" u="none" strike="noStrike" kern="1200" cap="none" spc="0" normalizeH="0" baseline="0" noProof="0">
              <a:ln>
                <a:noFill/>
              </a:ln>
              <a:solidFill>
                <a:schemeClr val="tx1"/>
              </a:solidFill>
              <a:effectLst/>
              <a:uLnTx/>
              <a:uFillTx/>
              <a:latin typeface="Montserrat" pitchFamily="2" charset="77"/>
              <a:ea typeface="+mn-ea"/>
              <a:cs typeface="+mn-cs"/>
            </a:endParaRPr>
          </a:p>
        </p:txBody>
      </p:sp>
      <p:sp>
        <p:nvSpPr>
          <p:cNvPr id="6" name="Rectangle 5">
            <a:extLst>
              <a:ext uri="{FF2B5EF4-FFF2-40B4-BE49-F238E27FC236}">
                <a16:creationId xmlns:a16="http://schemas.microsoft.com/office/drawing/2014/main" id="{E1D70333-5119-C317-4E55-0F9D72E8002C}"/>
              </a:ext>
            </a:extLst>
          </p:cNvPr>
          <p:cNvSpPr/>
          <p:nvPr/>
        </p:nvSpPr>
        <p:spPr>
          <a:xfrm>
            <a:off x="3789122" y="1925876"/>
            <a:ext cx="5527109" cy="3225452"/>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2"/>
                </a:solidFill>
                <a:ea typeface="Calibri"/>
                <a:cs typeface="Calibri"/>
              </a:rPr>
              <a:t>COLOR CONTRAST</a:t>
            </a:r>
            <a:endParaRPr lang="en-US" sz="3600">
              <a:solidFill>
                <a:schemeClr val="bg2"/>
              </a:solidFill>
              <a:ea typeface="Calibri"/>
              <a:cs typeface="Calibri"/>
            </a:endParaRPr>
          </a:p>
        </p:txBody>
      </p:sp>
      <p:sp>
        <p:nvSpPr>
          <p:cNvPr id="7" name="Rectangle 6">
            <a:extLst>
              <a:ext uri="{FF2B5EF4-FFF2-40B4-BE49-F238E27FC236}">
                <a16:creationId xmlns:a16="http://schemas.microsoft.com/office/drawing/2014/main" id="{75AC31BA-B715-58D0-6698-5A1902CEBE13}"/>
              </a:ext>
            </a:extLst>
          </p:cNvPr>
          <p:cNvSpPr/>
          <p:nvPr/>
        </p:nvSpPr>
        <p:spPr>
          <a:xfrm>
            <a:off x="10709752" y="1925876"/>
            <a:ext cx="5527109" cy="3225452"/>
          </a:xfrm>
          <a:prstGeom prst="rect">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solidFill>
                  <a:schemeClr val="accent5"/>
                </a:solidFill>
                <a:ea typeface="Calibri"/>
                <a:cs typeface="Calibri"/>
              </a:rPr>
              <a:t>COLOR CONTRAST</a:t>
            </a:r>
          </a:p>
        </p:txBody>
      </p:sp>
      <p:sp>
        <p:nvSpPr>
          <p:cNvPr id="8" name="Rectangle 7">
            <a:extLst>
              <a:ext uri="{FF2B5EF4-FFF2-40B4-BE49-F238E27FC236}">
                <a16:creationId xmlns:a16="http://schemas.microsoft.com/office/drawing/2014/main" id="{98924FF4-27F5-D4C9-7ADF-D415BCE14F9A}"/>
              </a:ext>
            </a:extLst>
          </p:cNvPr>
          <p:cNvSpPr/>
          <p:nvPr/>
        </p:nvSpPr>
        <p:spPr>
          <a:xfrm>
            <a:off x="3789122" y="6341300"/>
            <a:ext cx="5527109" cy="3225452"/>
          </a:xfrm>
          <a:prstGeom prst="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solidFill>
                  <a:schemeClr val="bg2"/>
                </a:solidFill>
                <a:ea typeface="Calibri"/>
                <a:cs typeface="Calibri"/>
              </a:rPr>
              <a:t>COLOR CONTRAST</a:t>
            </a:r>
            <a:endParaRPr lang="en-US" sz="3600">
              <a:solidFill>
                <a:schemeClr val="bg2"/>
              </a:solidFill>
              <a:ea typeface="Calibri"/>
              <a:cs typeface="Calibri"/>
            </a:endParaRPr>
          </a:p>
        </p:txBody>
      </p:sp>
      <p:sp>
        <p:nvSpPr>
          <p:cNvPr id="9" name="Rectangle 8">
            <a:extLst>
              <a:ext uri="{FF2B5EF4-FFF2-40B4-BE49-F238E27FC236}">
                <a16:creationId xmlns:a16="http://schemas.microsoft.com/office/drawing/2014/main" id="{3A599392-B3A7-E133-6C09-1722449866A7}"/>
              </a:ext>
            </a:extLst>
          </p:cNvPr>
          <p:cNvSpPr/>
          <p:nvPr/>
        </p:nvSpPr>
        <p:spPr>
          <a:xfrm>
            <a:off x="10709752" y="6341300"/>
            <a:ext cx="5527109" cy="3225452"/>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000" b="1">
                <a:solidFill>
                  <a:schemeClr val="tx1"/>
                </a:solidFill>
                <a:ea typeface="Calibri"/>
                <a:cs typeface="Calibri"/>
              </a:rPr>
              <a:t>COLOR CONTRAST</a:t>
            </a:r>
            <a:endParaRPr lang="en-US" sz="3600">
              <a:solidFill>
                <a:schemeClr val="tx1"/>
              </a:solidFill>
              <a:ea typeface="Calibri"/>
              <a:cs typeface="Calibri"/>
            </a:endParaRPr>
          </a:p>
        </p:txBody>
      </p:sp>
      <p:sp>
        <p:nvSpPr>
          <p:cNvPr id="11" name="TextBox 10">
            <a:extLst>
              <a:ext uri="{FF2B5EF4-FFF2-40B4-BE49-F238E27FC236}">
                <a16:creationId xmlns:a16="http://schemas.microsoft.com/office/drawing/2014/main" id="{6EDC0D73-CAA2-4E1C-DE9A-376AB5DE2699}"/>
              </a:ext>
            </a:extLst>
          </p:cNvPr>
          <p:cNvSpPr txBox="1"/>
          <p:nvPr/>
        </p:nvSpPr>
        <p:spPr>
          <a:xfrm>
            <a:off x="3679521" y="1283917"/>
            <a:ext cx="253651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ea typeface="Calibri"/>
                <a:cs typeface="Calibri"/>
              </a:rPr>
              <a:t>Box 1</a:t>
            </a:r>
            <a:endParaRPr lang="en-US"/>
          </a:p>
        </p:txBody>
      </p:sp>
      <p:sp>
        <p:nvSpPr>
          <p:cNvPr id="12" name="TextBox 11">
            <a:extLst>
              <a:ext uri="{FF2B5EF4-FFF2-40B4-BE49-F238E27FC236}">
                <a16:creationId xmlns:a16="http://schemas.microsoft.com/office/drawing/2014/main" id="{18F68D50-4C18-0D6B-F07D-8CBA868A527C}"/>
              </a:ext>
            </a:extLst>
          </p:cNvPr>
          <p:cNvSpPr txBox="1"/>
          <p:nvPr/>
        </p:nvSpPr>
        <p:spPr>
          <a:xfrm>
            <a:off x="10709753" y="1283916"/>
            <a:ext cx="253651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ea typeface="Calibri"/>
                <a:cs typeface="Calibri"/>
              </a:rPr>
              <a:t>Box 2</a:t>
            </a:r>
            <a:endParaRPr lang="en-US"/>
          </a:p>
        </p:txBody>
      </p:sp>
      <p:sp>
        <p:nvSpPr>
          <p:cNvPr id="13" name="TextBox 12">
            <a:extLst>
              <a:ext uri="{FF2B5EF4-FFF2-40B4-BE49-F238E27FC236}">
                <a16:creationId xmlns:a16="http://schemas.microsoft.com/office/drawing/2014/main" id="{CCF00D65-32FA-1A38-53EC-DBCD17DA4F28}"/>
              </a:ext>
            </a:extLst>
          </p:cNvPr>
          <p:cNvSpPr txBox="1"/>
          <p:nvPr/>
        </p:nvSpPr>
        <p:spPr>
          <a:xfrm>
            <a:off x="3789123" y="5574080"/>
            <a:ext cx="253651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ea typeface="Calibri"/>
                <a:cs typeface="Calibri"/>
              </a:rPr>
              <a:t>Box 3</a:t>
            </a:r>
            <a:endParaRPr lang="en-US"/>
          </a:p>
        </p:txBody>
      </p:sp>
      <p:sp>
        <p:nvSpPr>
          <p:cNvPr id="14" name="TextBox 13">
            <a:extLst>
              <a:ext uri="{FF2B5EF4-FFF2-40B4-BE49-F238E27FC236}">
                <a16:creationId xmlns:a16="http://schemas.microsoft.com/office/drawing/2014/main" id="{72AC5923-9C1F-DA26-1D2D-582B1C9B2251}"/>
              </a:ext>
            </a:extLst>
          </p:cNvPr>
          <p:cNvSpPr txBox="1"/>
          <p:nvPr/>
        </p:nvSpPr>
        <p:spPr>
          <a:xfrm>
            <a:off x="10709752" y="5574079"/>
            <a:ext cx="253651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ea typeface="Calibri"/>
                <a:cs typeface="Calibri"/>
              </a:rPr>
              <a:t>Box 4</a:t>
            </a:r>
            <a:endParaRPr lang="en-US"/>
          </a:p>
        </p:txBody>
      </p:sp>
    </p:spTree>
    <p:extLst>
      <p:ext uri="{BB962C8B-B14F-4D97-AF65-F5344CB8AC3E}">
        <p14:creationId xmlns:p14="http://schemas.microsoft.com/office/powerpoint/2010/main" val="204083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C3BD0-AC60-576F-4128-D91B65C6E24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CDB84D3-F266-5205-8D1A-9454FE9AD26B}"/>
              </a:ext>
            </a:extLst>
          </p:cNvPr>
          <p:cNvSpPr>
            <a:spLocks noGrp="1"/>
          </p:cNvSpPr>
          <p:nvPr>
            <p:ph type="title" idx="4294967295"/>
          </p:nvPr>
        </p:nvSpPr>
        <p:spPr>
          <a:xfrm>
            <a:off x="2315227" y="258349"/>
            <a:ext cx="14957384" cy="12481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200" b="1" i="0" u="none" strike="noStrike" kern="1200" cap="none" spc="0" normalizeH="0" baseline="0" noProof="0">
                <a:ln>
                  <a:noFill/>
                </a:ln>
                <a:solidFill>
                  <a:schemeClr val="tx1"/>
                </a:solidFill>
                <a:effectLst/>
                <a:uLnTx/>
                <a:uFillTx/>
                <a:latin typeface="Montserrat"/>
                <a:ea typeface="+mn-ea"/>
                <a:cs typeface="+mn-cs"/>
              </a:rPr>
              <a:t>Colors</a:t>
            </a:r>
            <a:endParaRPr kumimoji="0" lang="en-US" sz="7200" b="1" i="0" u="none" strike="noStrike" kern="1200" cap="none" spc="0" normalizeH="0" baseline="0" noProof="0">
              <a:ln>
                <a:noFill/>
              </a:ln>
              <a:solidFill>
                <a:schemeClr val="tx1"/>
              </a:solidFill>
              <a:effectLst/>
              <a:uLnTx/>
              <a:uFillTx/>
              <a:latin typeface="Montserrat" pitchFamily="2" charset="77"/>
              <a:ea typeface="+mn-ea"/>
              <a:cs typeface="+mn-cs"/>
            </a:endParaRPr>
          </a:p>
        </p:txBody>
      </p:sp>
      <p:sp>
        <p:nvSpPr>
          <p:cNvPr id="3" name="Text Placeholder 2">
            <a:extLst>
              <a:ext uri="{FF2B5EF4-FFF2-40B4-BE49-F238E27FC236}">
                <a16:creationId xmlns:a16="http://schemas.microsoft.com/office/drawing/2014/main" id="{FFE9B1C7-9473-D9E8-18A6-7F0FCEB91958}"/>
              </a:ext>
            </a:extLst>
          </p:cNvPr>
          <p:cNvSpPr>
            <a:spLocks noGrp="1"/>
          </p:cNvSpPr>
          <p:nvPr>
            <p:ph type="body" sz="quarter" idx="11"/>
          </p:nvPr>
        </p:nvSpPr>
        <p:spPr>
          <a:xfrm>
            <a:off x="2064706" y="1969439"/>
            <a:ext cx="15448184" cy="1203543"/>
          </a:xfrm>
        </p:spPr>
        <p:txBody>
          <a:bodyPr lIns="91440" tIns="45720" rIns="91440" bIns="45720" anchor="t"/>
          <a:lstStyle/>
          <a:p>
            <a:pPr marL="571500" indent="-571500">
              <a:buChar char="•"/>
            </a:pPr>
            <a:r>
              <a:rPr lang="en-US" sz="4000">
                <a:latin typeface="Montserrat"/>
              </a:rPr>
              <a:t>Sufficient contrast between text and background colors.</a:t>
            </a:r>
          </a:p>
          <a:p>
            <a:endParaRPr lang="en-US" sz="4400">
              <a:latin typeface="Montserrat"/>
            </a:endParaRPr>
          </a:p>
          <a:p>
            <a:pPr marL="571500" indent="-571500">
              <a:buChar char="•"/>
            </a:pPr>
            <a:r>
              <a:rPr lang="en-US" sz="4000">
                <a:latin typeface="Montserrat"/>
              </a:rPr>
              <a:t>Provide a description if using color to convey meaning.</a:t>
            </a:r>
          </a:p>
          <a:p>
            <a:pPr marL="571500" indent="-571500">
              <a:buChar char="•"/>
            </a:pPr>
            <a:endParaRPr lang="en-US" sz="4400">
              <a:latin typeface="Montserrat"/>
            </a:endParaRPr>
          </a:p>
          <a:p>
            <a:pPr marL="571500" indent="-571500">
              <a:buChar char="•"/>
            </a:pPr>
            <a:r>
              <a:rPr lang="en-US" sz="4000">
                <a:latin typeface="Montserrat"/>
              </a:rPr>
              <a:t>Do not refer to things by just their color. </a:t>
            </a:r>
          </a:p>
          <a:p>
            <a:pPr marL="1314450" lvl="1" indent="-571500">
              <a:buFont typeface="Courier New" pitchFamily="34" charset="0"/>
              <a:buChar char="o"/>
            </a:pPr>
            <a:r>
              <a:rPr lang="en-US" sz="3600" b="1">
                <a:latin typeface="Montserrat"/>
              </a:rPr>
              <a:t>Inaccessible Example:</a:t>
            </a:r>
            <a:r>
              <a:rPr lang="en-US" sz="3600">
                <a:latin typeface="Montserrat"/>
              </a:rPr>
              <a:t> "press the red button"</a:t>
            </a:r>
          </a:p>
          <a:p>
            <a:pPr lvl="1" indent="0">
              <a:buNone/>
            </a:pPr>
            <a:endParaRPr lang="en-US">
              <a:ea typeface="Calibri"/>
              <a:cs typeface="Calibri"/>
            </a:endParaRPr>
          </a:p>
          <a:p>
            <a:pPr marL="1314450" lvl="1" indent="-571500">
              <a:buFont typeface="Courier New" pitchFamily="34" charset="0"/>
              <a:buChar char="o"/>
            </a:pPr>
            <a:r>
              <a:rPr lang="en-US" sz="3600" b="1">
                <a:latin typeface="Montserrat"/>
              </a:rPr>
              <a:t>Accessible Example:</a:t>
            </a:r>
            <a:r>
              <a:rPr lang="en-US" sz="3600">
                <a:latin typeface="Montserrat"/>
              </a:rPr>
              <a:t> "Press the square red button in the top left corner"</a:t>
            </a:r>
          </a:p>
        </p:txBody>
      </p:sp>
    </p:spTree>
    <p:extLst>
      <p:ext uri="{BB962C8B-B14F-4D97-AF65-F5344CB8AC3E}">
        <p14:creationId xmlns:p14="http://schemas.microsoft.com/office/powerpoint/2010/main" val="2613754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9E464-8F1A-FBFC-648A-A3E13831A7C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AA3B06B-9846-5422-2041-165B784D7622}"/>
              </a:ext>
            </a:extLst>
          </p:cNvPr>
          <p:cNvSpPr>
            <a:spLocks noGrp="1"/>
          </p:cNvSpPr>
          <p:nvPr>
            <p:ph type="title" idx="4294967295"/>
          </p:nvPr>
        </p:nvSpPr>
        <p:spPr>
          <a:xfrm>
            <a:off x="2362200" y="571500"/>
            <a:ext cx="14957384" cy="12481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200" b="1" i="0" u="none" strike="noStrike" kern="1200" cap="none" spc="0" normalizeH="0" baseline="0" noProof="0">
                <a:ln>
                  <a:noFill/>
                </a:ln>
                <a:solidFill>
                  <a:schemeClr val="tx1"/>
                </a:solidFill>
                <a:effectLst/>
                <a:uLnTx/>
                <a:uFillTx/>
                <a:latin typeface="Montserrat"/>
                <a:ea typeface="+mn-ea"/>
                <a:cs typeface="+mn-cs"/>
              </a:rPr>
              <a:t>Colors- Examples</a:t>
            </a:r>
            <a:endParaRPr kumimoji="0" lang="en-US" sz="7200" b="1" i="0" u="none" strike="noStrike" kern="1200" cap="none" spc="0" normalizeH="0" baseline="0" noProof="0">
              <a:ln>
                <a:noFill/>
              </a:ln>
              <a:solidFill>
                <a:schemeClr val="tx1"/>
              </a:solidFill>
              <a:effectLst/>
              <a:uLnTx/>
              <a:uFillTx/>
              <a:latin typeface="Montserrat" pitchFamily="2" charset="77"/>
              <a:ea typeface="+mn-ea"/>
              <a:cs typeface="+mn-cs"/>
            </a:endParaRPr>
          </a:p>
        </p:txBody>
      </p:sp>
      <p:pic>
        <p:nvPicPr>
          <p:cNvPr id="6" name="Picture 5" descr=" a quiz with different colored triangles. The question asks which is the right-angled triangle.">
            <a:extLst>
              <a:ext uri="{FF2B5EF4-FFF2-40B4-BE49-F238E27FC236}">
                <a16:creationId xmlns:a16="http://schemas.microsoft.com/office/drawing/2014/main" id="{91D9B104-E638-ACD9-4F8B-04DF4DEDDC3E}"/>
              </a:ext>
            </a:extLst>
          </p:cNvPr>
          <p:cNvPicPr>
            <a:picLocks noChangeAspect="1"/>
          </p:cNvPicPr>
          <p:nvPr/>
        </p:nvPicPr>
        <p:blipFill>
          <a:blip r:embed="rId2"/>
          <a:stretch>
            <a:fillRect/>
          </a:stretch>
        </p:blipFill>
        <p:spPr>
          <a:xfrm>
            <a:off x="3650163" y="6578122"/>
            <a:ext cx="5339871" cy="2645470"/>
          </a:xfrm>
          <a:prstGeom prst="rect">
            <a:avLst/>
          </a:prstGeom>
        </p:spPr>
      </p:pic>
      <p:pic>
        <p:nvPicPr>
          <p:cNvPr id="7" name="Picture 6" descr=" a quiz with different colored triangles labeled 1-4. The question asks which is the right-angled triangle.">
            <a:extLst>
              <a:ext uri="{FF2B5EF4-FFF2-40B4-BE49-F238E27FC236}">
                <a16:creationId xmlns:a16="http://schemas.microsoft.com/office/drawing/2014/main" id="{7B96FA59-F64C-DAEB-4094-DC217116D3DF}"/>
              </a:ext>
            </a:extLst>
          </p:cNvPr>
          <p:cNvPicPr>
            <a:picLocks noChangeAspect="1"/>
          </p:cNvPicPr>
          <p:nvPr/>
        </p:nvPicPr>
        <p:blipFill>
          <a:blip r:embed="rId3"/>
          <a:stretch>
            <a:fillRect/>
          </a:stretch>
        </p:blipFill>
        <p:spPr>
          <a:xfrm>
            <a:off x="10463148" y="6705338"/>
            <a:ext cx="5163594" cy="2391558"/>
          </a:xfrm>
          <a:prstGeom prst="rect">
            <a:avLst/>
          </a:prstGeom>
        </p:spPr>
      </p:pic>
      <p:pic>
        <p:nvPicPr>
          <p:cNvPr id="8" name="Picture 7" descr="A table showing assignments status with &quot;introduction&quot; marked red, indicating it is overdue.">
            <a:extLst>
              <a:ext uri="{FF2B5EF4-FFF2-40B4-BE49-F238E27FC236}">
                <a16:creationId xmlns:a16="http://schemas.microsoft.com/office/drawing/2014/main" id="{91F55042-D217-E472-2050-5D21D78D1E80}"/>
              </a:ext>
            </a:extLst>
          </p:cNvPr>
          <p:cNvPicPr>
            <a:picLocks noChangeAspect="1"/>
          </p:cNvPicPr>
          <p:nvPr/>
        </p:nvPicPr>
        <p:blipFill>
          <a:blip r:embed="rId4"/>
          <a:stretch>
            <a:fillRect/>
          </a:stretch>
        </p:blipFill>
        <p:spPr>
          <a:xfrm>
            <a:off x="3654077" y="3246981"/>
            <a:ext cx="5339871" cy="2382032"/>
          </a:xfrm>
          <a:prstGeom prst="rect">
            <a:avLst/>
          </a:prstGeom>
        </p:spPr>
      </p:pic>
      <p:pic>
        <p:nvPicPr>
          <p:cNvPr id="9" name="Picture 8" descr="A table showing assignment statuses with &quot;Introduction&quot; marked as overdue.">
            <a:extLst>
              <a:ext uri="{FF2B5EF4-FFF2-40B4-BE49-F238E27FC236}">
                <a16:creationId xmlns:a16="http://schemas.microsoft.com/office/drawing/2014/main" id="{5889A9C8-A725-C683-A7F5-52F9F5E6B6FB}"/>
              </a:ext>
            </a:extLst>
          </p:cNvPr>
          <p:cNvPicPr>
            <a:picLocks noChangeAspect="1"/>
          </p:cNvPicPr>
          <p:nvPr/>
        </p:nvPicPr>
        <p:blipFill>
          <a:blip r:embed="rId5"/>
          <a:stretch>
            <a:fillRect/>
          </a:stretch>
        </p:blipFill>
        <p:spPr>
          <a:xfrm>
            <a:off x="10467062" y="3248938"/>
            <a:ext cx="4990709" cy="2388165"/>
          </a:xfrm>
          <a:prstGeom prst="rect">
            <a:avLst/>
          </a:prstGeom>
        </p:spPr>
      </p:pic>
      <p:sp>
        <p:nvSpPr>
          <p:cNvPr id="11" name="TextBox 10">
            <a:extLst>
              <a:ext uri="{FF2B5EF4-FFF2-40B4-BE49-F238E27FC236}">
                <a16:creationId xmlns:a16="http://schemas.microsoft.com/office/drawing/2014/main" id="{8DEC63CA-3BEA-07D4-AF54-6C17B8B265DF}"/>
              </a:ext>
            </a:extLst>
          </p:cNvPr>
          <p:cNvSpPr txBox="1"/>
          <p:nvPr/>
        </p:nvSpPr>
        <p:spPr>
          <a:xfrm>
            <a:off x="4979095" y="2614808"/>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ea typeface="Calibri"/>
                <a:cs typeface="Calibri"/>
              </a:rPr>
              <a:t>Inaccessible</a:t>
            </a:r>
          </a:p>
        </p:txBody>
      </p:sp>
      <p:sp>
        <p:nvSpPr>
          <p:cNvPr id="12" name="TextBox 11">
            <a:extLst>
              <a:ext uri="{FF2B5EF4-FFF2-40B4-BE49-F238E27FC236}">
                <a16:creationId xmlns:a16="http://schemas.microsoft.com/office/drawing/2014/main" id="{EE317AC9-6B31-B372-2151-AE24218B7557}"/>
              </a:ext>
            </a:extLst>
          </p:cNvPr>
          <p:cNvSpPr txBox="1"/>
          <p:nvPr/>
        </p:nvSpPr>
        <p:spPr>
          <a:xfrm>
            <a:off x="11586574" y="261480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ea typeface="Calibri"/>
                <a:cs typeface="Calibri"/>
              </a:rPr>
              <a:t>Accessible</a:t>
            </a:r>
          </a:p>
        </p:txBody>
      </p:sp>
    </p:spTree>
    <p:extLst>
      <p:ext uri="{BB962C8B-B14F-4D97-AF65-F5344CB8AC3E}">
        <p14:creationId xmlns:p14="http://schemas.microsoft.com/office/powerpoint/2010/main" val="3839391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AA315B-3845-0E5D-0220-07311783A147}"/>
              </a:ext>
            </a:extLst>
          </p:cNvPr>
          <p:cNvSpPr>
            <a:spLocks noGrp="1"/>
          </p:cNvSpPr>
          <p:nvPr>
            <p:ph type="body" sz="quarter" idx="10"/>
          </p:nvPr>
        </p:nvSpPr>
        <p:spPr>
          <a:xfrm>
            <a:off x="2362200" y="227034"/>
            <a:ext cx="11658600" cy="1219200"/>
          </a:xfrm>
        </p:spPr>
        <p:txBody>
          <a:bodyPr lIns="91440" tIns="45720" rIns="91440" bIns="45720" anchor="t"/>
          <a:lstStyle/>
          <a:p>
            <a:r>
              <a:rPr lang="en-US"/>
              <a:t>Links</a:t>
            </a:r>
          </a:p>
        </p:txBody>
      </p:sp>
      <p:sp>
        <p:nvSpPr>
          <p:cNvPr id="3" name="Text Placeholder 2">
            <a:extLst>
              <a:ext uri="{FF2B5EF4-FFF2-40B4-BE49-F238E27FC236}">
                <a16:creationId xmlns:a16="http://schemas.microsoft.com/office/drawing/2014/main" id="{D299A418-EEBC-85EE-DB3A-4AF680FC97BD}"/>
              </a:ext>
            </a:extLst>
          </p:cNvPr>
          <p:cNvSpPr>
            <a:spLocks noGrp="1"/>
          </p:cNvSpPr>
          <p:nvPr>
            <p:ph type="body" sz="quarter" idx="11"/>
          </p:nvPr>
        </p:nvSpPr>
        <p:spPr>
          <a:xfrm>
            <a:off x="2362200" y="1593660"/>
            <a:ext cx="14774449" cy="1955103"/>
          </a:xfrm>
        </p:spPr>
        <p:txBody>
          <a:bodyPr lIns="91440" tIns="45720" rIns="91440" bIns="45720" anchor="t"/>
          <a:lstStyle/>
          <a:p>
            <a:pPr marL="571500" indent="-571500">
              <a:buChar char="•"/>
            </a:pPr>
            <a:r>
              <a:rPr lang="en-US" sz="4000">
                <a:latin typeface="Montserrat"/>
              </a:rPr>
              <a:t>Do not copy and paste links, embed them into text.</a:t>
            </a:r>
          </a:p>
          <a:p>
            <a:pPr marL="1314450" lvl="1">
              <a:buFont typeface="Arial" pitchFamily="34" charset="0"/>
              <a:buChar char="•"/>
            </a:pPr>
            <a:r>
              <a:rPr lang="en-US">
                <a:latin typeface="Montserrat"/>
              </a:rPr>
              <a:t>Highlight text and use keyboard shortcut "</a:t>
            </a:r>
            <a:r>
              <a:rPr lang="en-US" err="1">
                <a:latin typeface="Montserrat"/>
              </a:rPr>
              <a:t>Control+K</a:t>
            </a:r>
            <a:r>
              <a:rPr lang="en-US">
                <a:latin typeface="Montserrat"/>
              </a:rPr>
              <a:t>" to insert link</a:t>
            </a:r>
          </a:p>
          <a:p>
            <a:pPr marL="1028700" lvl="1" indent="0">
              <a:buNone/>
            </a:pPr>
            <a:endParaRPr lang="en-US" sz="1400">
              <a:latin typeface="Montserrat"/>
            </a:endParaRPr>
          </a:p>
          <a:p>
            <a:pPr marL="571500" indent="-571500">
              <a:buChar char="•"/>
            </a:pPr>
            <a:r>
              <a:rPr lang="en-US" sz="4000">
                <a:latin typeface="Montserrat"/>
              </a:rPr>
              <a:t>Make sure links have descriptive text.</a:t>
            </a:r>
          </a:p>
          <a:p>
            <a:pPr marL="1314450" lvl="1" indent="-571500">
              <a:buChar char="•"/>
            </a:pPr>
            <a:r>
              <a:rPr lang="en-US">
                <a:latin typeface="Montserrat"/>
              </a:rPr>
              <a:t>Avoid using phrases such as "click here" and "visit this page."</a:t>
            </a:r>
          </a:p>
          <a:p>
            <a:pPr marL="1314450" lvl="1" indent="-571500">
              <a:buChar char="•"/>
            </a:pPr>
            <a:endParaRPr lang="en-US" sz="2400">
              <a:latin typeface="Montserrat"/>
            </a:endParaRPr>
          </a:p>
          <a:p>
            <a:pPr marL="1314450" lvl="1" indent="-571500">
              <a:buChar char="•"/>
            </a:pPr>
            <a:endParaRPr lang="en-US" sz="2400">
              <a:latin typeface="Montserrat"/>
            </a:endParaRPr>
          </a:p>
        </p:txBody>
      </p:sp>
      <p:sp>
        <p:nvSpPr>
          <p:cNvPr id="5" name="Text Placeholder 2">
            <a:extLst>
              <a:ext uri="{FF2B5EF4-FFF2-40B4-BE49-F238E27FC236}">
                <a16:creationId xmlns:a16="http://schemas.microsoft.com/office/drawing/2014/main" id="{04207377-4FD7-1844-C854-A5C5931B532C}"/>
              </a:ext>
            </a:extLst>
          </p:cNvPr>
          <p:cNvSpPr txBox="1">
            <a:spLocks/>
          </p:cNvSpPr>
          <p:nvPr/>
        </p:nvSpPr>
        <p:spPr>
          <a:xfrm>
            <a:off x="2358025" y="4830594"/>
            <a:ext cx="12394504" cy="1955103"/>
          </a:xfrm>
          <a:prstGeom prst="rect">
            <a:avLst/>
          </a:prstGeom>
        </p:spPr>
        <p:txBody>
          <a:bodyPr lIns="91440" tIns="45720" rIns="91440" bIns="45720" anchor="t"/>
          <a:lstStyle>
            <a:lvl1pPr marL="0" indent="0" algn="l" defTabSz="914400" rtl="0" eaLnBrk="1" latinLnBrk="0" hangingPunct="1">
              <a:spcBef>
                <a:spcPct val="20000"/>
              </a:spcBef>
              <a:buFont typeface="Arial" pitchFamily="34" charset="0"/>
              <a:buNone/>
              <a:defRPr sz="4200" b="0" i="0" kern="1200">
                <a:solidFill>
                  <a:schemeClr val="tx1"/>
                </a:solidFill>
                <a:latin typeface="Montserrat" pitchFamily="2" charset="77"/>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b="1" u="sng">
                <a:latin typeface="Montserrat"/>
              </a:rPr>
              <a:t>Inaccessible </a:t>
            </a:r>
            <a:endParaRPr lang="en-US" sz="3200" u="sng"/>
          </a:p>
          <a:p>
            <a:pPr marL="571500" indent="-571500">
              <a:buChar char="•"/>
            </a:pPr>
            <a:r>
              <a:rPr lang="en-US" sz="3000">
                <a:latin typeface="Montserrat"/>
              </a:rPr>
              <a:t>Look at the academic calendar: </a:t>
            </a:r>
            <a:r>
              <a:rPr lang="en-US" sz="3000">
                <a:solidFill>
                  <a:schemeClr val="tx1">
                    <a:lumMod val="49000"/>
                    <a:lumOff val="51000"/>
                  </a:schemeClr>
                </a:solidFill>
                <a:latin typeface="Montserrat"/>
                <a:hlinkClick r:id="rId2">
                  <a:extLst>
                    <a:ext uri="{A12FA001-AC4F-418D-AE19-62706E023703}">
                      <ahyp:hlinkClr xmlns:ahyp="http://schemas.microsoft.com/office/drawing/2018/hyperlinkcolor" val="tx"/>
                    </a:ext>
                  </a:extLst>
                </a:hlinkClick>
              </a:rPr>
              <a:t>https://www.shepherd.edu/academic-calendar</a:t>
            </a:r>
            <a:endParaRPr lang="en-US" sz="3000">
              <a:solidFill>
                <a:schemeClr val="tx1">
                  <a:lumMod val="49000"/>
                  <a:lumOff val="51000"/>
                </a:schemeClr>
              </a:solidFill>
              <a:hlinkClick r:id="" action="ppaction://noaction">
                <a:extLst>
                  <a:ext uri="{A12FA001-AC4F-418D-AE19-62706E023703}">
                    <ahyp:hlinkClr xmlns:ahyp="http://schemas.microsoft.com/office/drawing/2018/hyperlinkcolor" val="tx"/>
                  </a:ext>
                </a:extLst>
              </a:hlinkClick>
            </a:endParaRPr>
          </a:p>
          <a:p>
            <a:endParaRPr lang="en-US" sz="2000">
              <a:solidFill>
                <a:schemeClr val="tx1">
                  <a:lumMod val="49000"/>
                  <a:lumOff val="51000"/>
                </a:schemeClr>
              </a:solidFill>
              <a:latin typeface="Montserrat"/>
            </a:endParaRPr>
          </a:p>
          <a:p>
            <a:pPr marL="571500" indent="-571500">
              <a:buChar char="•"/>
            </a:pPr>
            <a:r>
              <a:rPr lang="en-US" sz="3000">
                <a:solidFill>
                  <a:schemeClr val="tx1">
                    <a:lumMod val="49000"/>
                    <a:lumOff val="51000"/>
                  </a:schemeClr>
                </a:solidFill>
                <a:latin typeface="Montserrat"/>
                <a:hlinkClick r:id="rId2">
                  <a:extLst>
                    <a:ext uri="{A12FA001-AC4F-418D-AE19-62706E023703}">
                      <ahyp:hlinkClr xmlns:ahyp="http://schemas.microsoft.com/office/drawing/2018/hyperlinkcolor" val="tx"/>
                    </a:ext>
                  </a:extLst>
                </a:hlinkClick>
              </a:rPr>
              <a:t>Click Here</a:t>
            </a:r>
            <a:r>
              <a:rPr lang="en-US" sz="3000">
                <a:solidFill>
                  <a:schemeClr val="tx1">
                    <a:lumMod val="49000"/>
                    <a:lumOff val="51000"/>
                  </a:schemeClr>
                </a:solidFill>
                <a:latin typeface="Montserrat"/>
              </a:rPr>
              <a:t> </a:t>
            </a:r>
            <a:r>
              <a:rPr lang="en-US" sz="3000">
                <a:latin typeface="Montserrat"/>
              </a:rPr>
              <a:t>to find the academic calendar.</a:t>
            </a:r>
          </a:p>
          <a:p>
            <a:pPr lvl="1" indent="0">
              <a:buNone/>
            </a:pPr>
            <a:endParaRPr lang="en-US" sz="2400">
              <a:latin typeface="Montserrat"/>
            </a:endParaRPr>
          </a:p>
          <a:p>
            <a:pPr marL="1314450" lvl="1" indent="-571500">
              <a:buFont typeface="Arial" pitchFamily="34" charset="0"/>
              <a:buChar char="•"/>
            </a:pPr>
            <a:endParaRPr lang="en-US" sz="2400">
              <a:latin typeface="Montserrat"/>
            </a:endParaRPr>
          </a:p>
        </p:txBody>
      </p:sp>
      <p:sp>
        <p:nvSpPr>
          <p:cNvPr id="6" name="Text Placeholder 2">
            <a:extLst>
              <a:ext uri="{FF2B5EF4-FFF2-40B4-BE49-F238E27FC236}">
                <a16:creationId xmlns:a16="http://schemas.microsoft.com/office/drawing/2014/main" id="{0C683B82-B70E-EAC4-DC4C-AD2583A418E0}"/>
              </a:ext>
            </a:extLst>
          </p:cNvPr>
          <p:cNvSpPr txBox="1">
            <a:spLocks noGrp="1"/>
          </p:cNvSpPr>
          <p:nvPr>
            <p:ph type="title" idx="4294967295"/>
          </p:nvPr>
        </p:nvSpPr>
        <p:spPr>
          <a:xfrm>
            <a:off x="2358024" y="8103018"/>
            <a:ext cx="15823504" cy="19551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spcBef>
                <a:spcPct val="20000"/>
              </a:spcBef>
              <a:buFont typeface="Arial" pitchFamily="34" charset="0"/>
              <a:buNone/>
              <a:defRPr sz="4200" b="0" i="0" kern="1200">
                <a:solidFill>
                  <a:schemeClr val="tx1"/>
                </a:solidFill>
                <a:latin typeface="Montserrat" pitchFamily="2" charset="77"/>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sng" strike="noStrike" kern="1200" cap="none" spc="0" normalizeH="0" baseline="0" noProof="0">
                <a:ln>
                  <a:noFill/>
                </a:ln>
                <a:solidFill>
                  <a:schemeClr val="tx1"/>
                </a:solidFill>
                <a:effectLst/>
                <a:uLnTx/>
                <a:uFillTx/>
                <a:latin typeface="Montserrat"/>
                <a:ea typeface="+mn-ea"/>
                <a:cs typeface="+mn-cs"/>
              </a:rPr>
              <a:t>Accessible</a:t>
            </a:r>
            <a:endParaRPr kumimoji="0" lang="en-US" sz="3200" b="0" i="0" u="sng" strike="noStrike" kern="1200" cap="none" spc="0" normalizeH="0" baseline="0" noProof="0">
              <a:ln>
                <a:noFill/>
              </a:ln>
              <a:solidFill>
                <a:schemeClr val="tx1"/>
              </a:solidFill>
              <a:effectLst/>
              <a:uLnTx/>
              <a:uFillTx/>
              <a:latin typeface="Montserrat" pitchFamily="2" charset="77"/>
              <a:ea typeface="+mn-ea"/>
              <a:cs typeface="+mn-cs"/>
            </a:endParaRPr>
          </a:p>
          <a:p>
            <a:pPr marL="571500" marR="0" lvl="0" indent="-5715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0" i="0" u="none" strike="noStrike" kern="1200" cap="none" spc="0" normalizeH="0" baseline="0" noProof="0">
                <a:ln>
                  <a:noFill/>
                </a:ln>
                <a:solidFill>
                  <a:schemeClr val="tx1"/>
                </a:solidFill>
                <a:effectLst/>
                <a:uLnTx/>
                <a:uFillTx/>
                <a:latin typeface="Montserrat"/>
                <a:ea typeface="+mn-ea"/>
                <a:cs typeface="+mn-cs"/>
              </a:rPr>
              <a:t>Look at the </a:t>
            </a:r>
            <a:r>
              <a:rPr kumimoji="0" lang="en-US" sz="3000" b="0" i="0" u="none" strike="noStrike" kern="1200" cap="none" spc="0" normalizeH="0" baseline="0" noProof="0">
                <a:ln>
                  <a:noFill/>
                </a:ln>
                <a:solidFill>
                  <a:schemeClr val="tx1">
                    <a:lumMod val="49000"/>
                    <a:lumOff val="51000"/>
                  </a:schemeClr>
                </a:solidFill>
                <a:effectLst/>
                <a:uLnTx/>
                <a:uFillTx/>
                <a:latin typeface="Montserrat"/>
                <a:ea typeface="+mn-ea"/>
                <a:cs typeface="+mn-cs"/>
                <a:hlinkClick r:id="rId2">
                  <a:extLst>
                    <a:ext uri="{A12FA001-AC4F-418D-AE19-62706E023703}">
                      <ahyp:hlinkClr xmlns:ahyp="http://schemas.microsoft.com/office/drawing/2018/hyperlinkcolor" val="tx"/>
                    </a:ext>
                  </a:extLst>
                </a:hlinkClick>
              </a:rPr>
              <a:t>academic calendar</a:t>
            </a:r>
            <a:r>
              <a:rPr kumimoji="0" lang="en-US" sz="3000" b="0" i="0" u="none" strike="noStrike" kern="1200" cap="none" spc="0" normalizeH="0" baseline="0" noProof="0">
                <a:ln>
                  <a:noFill/>
                </a:ln>
                <a:solidFill>
                  <a:schemeClr val="tx1"/>
                </a:solidFill>
                <a:effectLst/>
                <a:uLnTx/>
                <a:uFillTx/>
                <a:latin typeface="Montserrat"/>
                <a:ea typeface="+mn-ea"/>
                <a:cs typeface="+mn-cs"/>
              </a:rPr>
              <a:t> to find final exam schedules and important deadlines.</a:t>
            </a:r>
            <a:endParaRPr kumimoji="0" lang="en-US" sz="3000" b="0" i="0" u="none" strike="noStrike" kern="1200" cap="none" spc="0" normalizeH="0" baseline="0" noProof="0">
              <a:ln>
                <a:noFill/>
              </a:ln>
              <a:solidFill>
                <a:schemeClr val="tx1"/>
              </a:solidFill>
              <a:effectLst/>
              <a:uLnTx/>
              <a:uFillTx/>
              <a:latin typeface="Montserrat" pitchFamily="2" charset="77"/>
              <a:ea typeface="+mn-ea"/>
              <a:cs typeface="+mn-cs"/>
            </a:endParaRPr>
          </a:p>
          <a:p>
            <a:pPr marL="74295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a:ln>
                <a:noFill/>
              </a:ln>
              <a:solidFill>
                <a:schemeClr val="tx1"/>
              </a:solidFill>
              <a:effectLst/>
              <a:uLnTx/>
              <a:uFillTx/>
              <a:latin typeface="Montserrat"/>
              <a:ea typeface="+mn-ea"/>
              <a:cs typeface="+mn-cs"/>
            </a:endParaRPr>
          </a:p>
          <a:p>
            <a:pPr marL="1314450" marR="0" lvl="1" indent="-5715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a:ln>
                <a:noFill/>
              </a:ln>
              <a:solidFill>
                <a:schemeClr val="tx1"/>
              </a:solidFill>
              <a:effectLst/>
              <a:uLnTx/>
              <a:uFillTx/>
              <a:latin typeface="Montserrat"/>
              <a:ea typeface="+mn-ea"/>
              <a:cs typeface="+mn-cs"/>
            </a:endParaRPr>
          </a:p>
        </p:txBody>
      </p:sp>
    </p:spTree>
    <p:extLst>
      <p:ext uri="{BB962C8B-B14F-4D97-AF65-F5344CB8AC3E}">
        <p14:creationId xmlns:p14="http://schemas.microsoft.com/office/powerpoint/2010/main" val="1106641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8B348-4790-09A2-0B08-79791B8635F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CF2D82D-0CCA-BBCC-515B-295A2E9EA9A6}"/>
              </a:ext>
            </a:extLst>
          </p:cNvPr>
          <p:cNvSpPr>
            <a:spLocks noGrp="1"/>
          </p:cNvSpPr>
          <p:nvPr>
            <p:ph type="title" idx="4294967295"/>
          </p:nvPr>
        </p:nvSpPr>
        <p:spPr>
          <a:xfrm>
            <a:off x="2362200" y="571500"/>
            <a:ext cx="14957384" cy="12481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200" b="1" i="0" u="none" strike="noStrike" kern="1200" cap="none" spc="0" normalizeH="0" baseline="0" noProof="0">
                <a:ln>
                  <a:noFill/>
                </a:ln>
                <a:solidFill>
                  <a:schemeClr val="tx1"/>
                </a:solidFill>
                <a:effectLst/>
                <a:uLnTx/>
                <a:uFillTx/>
                <a:latin typeface="Montserrat"/>
                <a:ea typeface="+mn-ea"/>
                <a:cs typeface="+mn-cs"/>
              </a:rPr>
              <a:t>Video and Audio Content</a:t>
            </a:r>
            <a:endParaRPr kumimoji="0" lang="en-US" sz="7200" b="1" i="0" u="none" strike="noStrike" kern="1200" cap="none" spc="0" normalizeH="0" baseline="0" noProof="0">
              <a:ln>
                <a:noFill/>
              </a:ln>
              <a:solidFill>
                <a:schemeClr val="tx1"/>
              </a:solidFill>
              <a:effectLst/>
              <a:uLnTx/>
              <a:uFillTx/>
              <a:latin typeface="Montserrat" pitchFamily="2" charset="77"/>
              <a:ea typeface="+mn-ea"/>
              <a:cs typeface="+mn-cs"/>
            </a:endParaRPr>
          </a:p>
        </p:txBody>
      </p:sp>
      <p:sp>
        <p:nvSpPr>
          <p:cNvPr id="3" name="Text Placeholder 2">
            <a:extLst>
              <a:ext uri="{FF2B5EF4-FFF2-40B4-BE49-F238E27FC236}">
                <a16:creationId xmlns:a16="http://schemas.microsoft.com/office/drawing/2014/main" id="{553753E7-89A6-A3DC-AF46-A86A8C5B47FF}"/>
              </a:ext>
            </a:extLst>
          </p:cNvPr>
          <p:cNvSpPr>
            <a:spLocks noGrp="1"/>
          </p:cNvSpPr>
          <p:nvPr>
            <p:ph type="body" sz="quarter" idx="11"/>
          </p:nvPr>
        </p:nvSpPr>
        <p:spPr>
          <a:xfrm>
            <a:off x="2362200" y="1828522"/>
            <a:ext cx="15071942" cy="1203543"/>
          </a:xfrm>
        </p:spPr>
        <p:txBody>
          <a:bodyPr lIns="91440" tIns="45720" rIns="91440" bIns="45720" anchor="t"/>
          <a:lstStyle/>
          <a:p>
            <a:r>
              <a:rPr lang="en-US" sz="3600">
                <a:solidFill>
                  <a:srgbClr val="000000"/>
                </a:solidFill>
                <a:latin typeface="Montserrat"/>
                <a:ea typeface="Calibri"/>
                <a:cs typeface="Calibri"/>
              </a:rPr>
              <a:t>All audio and video content requires captioning that is 99% accurate. </a:t>
            </a:r>
            <a:endParaRPr lang="en-US" sz="4800"/>
          </a:p>
          <a:p>
            <a:endParaRPr lang="en-US" sz="3600">
              <a:solidFill>
                <a:srgbClr val="000000"/>
              </a:solidFill>
              <a:latin typeface="Montserrat"/>
              <a:ea typeface="Calibri"/>
              <a:cs typeface="Calibri"/>
            </a:endParaRPr>
          </a:p>
          <a:p>
            <a:r>
              <a:rPr lang="en-US" sz="3600">
                <a:solidFill>
                  <a:srgbClr val="000000"/>
                </a:solidFill>
                <a:latin typeface="Montserrat"/>
                <a:ea typeface="Calibri"/>
                <a:cs typeface="Calibri"/>
              </a:rPr>
              <a:t>This includes subtitles for everything that is verbally said and a written description of any sounds not included in the subtitles.</a:t>
            </a:r>
            <a:endParaRPr lang="en-US" sz="3600">
              <a:solidFill>
                <a:srgbClr val="000000"/>
              </a:solidFill>
              <a:ea typeface="Calibri"/>
              <a:cs typeface="Calibri"/>
            </a:endParaRPr>
          </a:p>
          <a:p>
            <a:endParaRPr lang="en-US" sz="3600">
              <a:solidFill>
                <a:srgbClr val="000000"/>
              </a:solidFill>
              <a:ea typeface="Calibri"/>
              <a:cs typeface="Calibri"/>
            </a:endParaRPr>
          </a:p>
          <a:p>
            <a:r>
              <a:rPr lang="en-US" sz="3600">
                <a:solidFill>
                  <a:srgbClr val="000000"/>
                </a:solidFill>
                <a:latin typeface="Montserrat"/>
                <a:ea typeface="Calibri"/>
                <a:cs typeface="Calibri"/>
              </a:rPr>
              <a:t>Audio content played in a course such as a podcast must have transcriptions available. </a:t>
            </a:r>
            <a:endParaRPr lang="en-US" sz="3000">
              <a:solidFill>
                <a:srgbClr val="000000"/>
              </a:solidFill>
              <a:ea typeface="Calibri"/>
              <a:cs typeface="Calibri"/>
            </a:endParaRPr>
          </a:p>
        </p:txBody>
      </p:sp>
    </p:spTree>
    <p:extLst>
      <p:ext uri="{BB962C8B-B14F-4D97-AF65-F5344CB8AC3E}">
        <p14:creationId xmlns:p14="http://schemas.microsoft.com/office/powerpoint/2010/main" val="374492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2047B-C38A-9768-2049-A984CD289FB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3138AD4-885E-2148-75C8-E27A9F375F1F}"/>
              </a:ext>
            </a:extLst>
          </p:cNvPr>
          <p:cNvSpPr>
            <a:spLocks noGrp="1"/>
          </p:cNvSpPr>
          <p:nvPr>
            <p:ph type="title" idx="4294967295"/>
          </p:nvPr>
        </p:nvSpPr>
        <p:spPr>
          <a:xfrm>
            <a:off x="4242382" y="3033049"/>
            <a:ext cx="12573000" cy="21181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ct val="20000"/>
              </a:spcBef>
              <a:defRPr/>
            </a:pPr>
            <a:r>
              <a:rPr lang="en-US" sz="11500" b="1">
                <a:solidFill>
                  <a:schemeClr val="bg2"/>
                </a:solidFill>
                <a:latin typeface="Montserrat"/>
                <a:ea typeface="+mn-ea"/>
                <a:cs typeface="+mn-cs"/>
              </a:rPr>
              <a:t>Remediation and Resources</a:t>
            </a:r>
          </a:p>
        </p:txBody>
      </p:sp>
    </p:spTree>
    <p:extLst>
      <p:ext uri="{BB962C8B-B14F-4D97-AF65-F5344CB8AC3E}">
        <p14:creationId xmlns:p14="http://schemas.microsoft.com/office/powerpoint/2010/main" val="3952375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66CBEC-39E3-C068-C848-78506B45696F}"/>
              </a:ext>
            </a:extLst>
          </p:cNvPr>
          <p:cNvSpPr>
            <a:spLocks noGrp="1"/>
          </p:cNvSpPr>
          <p:nvPr>
            <p:ph type="title" idx="4294967295"/>
          </p:nvPr>
        </p:nvSpPr>
        <p:spPr>
          <a:xfrm>
            <a:off x="2362200" y="571500"/>
            <a:ext cx="11658600" cy="1219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200" b="1" i="0" u="none" strike="noStrike" kern="1200" cap="none" spc="0" normalizeH="0" baseline="0" noProof="0">
                <a:ln>
                  <a:noFill/>
                </a:ln>
                <a:solidFill>
                  <a:schemeClr val="tx1"/>
                </a:solidFill>
                <a:effectLst/>
                <a:uLnTx/>
                <a:uFillTx/>
                <a:latin typeface="Montserrat"/>
                <a:ea typeface="+mn-ea"/>
                <a:cs typeface="+mn-cs"/>
              </a:rPr>
              <a:t>Compliance Plan</a:t>
            </a:r>
            <a:endParaRPr kumimoji="0" lang="en-US" sz="7200" b="1" i="0" u="none" strike="noStrike" kern="1200" cap="none" spc="0" normalizeH="0" baseline="0" noProof="0">
              <a:ln>
                <a:noFill/>
              </a:ln>
              <a:solidFill>
                <a:schemeClr val="tx1"/>
              </a:solidFill>
              <a:effectLst/>
              <a:uLnTx/>
              <a:uFillTx/>
              <a:latin typeface="Montserrat" pitchFamily="2" charset="77"/>
              <a:ea typeface="+mn-ea"/>
              <a:cs typeface="+mn-cs"/>
            </a:endParaRPr>
          </a:p>
        </p:txBody>
      </p:sp>
      <p:sp>
        <p:nvSpPr>
          <p:cNvPr id="6" name="Flowchart: Process 5">
            <a:extLst>
              <a:ext uri="{FF2B5EF4-FFF2-40B4-BE49-F238E27FC236}">
                <a16:creationId xmlns:a16="http://schemas.microsoft.com/office/drawing/2014/main" id="{F6FA86D8-0215-0F2F-4EE7-85CDE3A55348}"/>
              </a:ext>
              <a:ext uri="{C183D7F6-B498-43B3-948B-1728B52AA6E4}">
                <adec:decorative xmlns:adec="http://schemas.microsoft.com/office/drawing/2017/decorative" val="1"/>
              </a:ext>
            </a:extLst>
          </p:cNvPr>
          <p:cNvSpPr/>
          <p:nvPr/>
        </p:nvSpPr>
        <p:spPr>
          <a:xfrm>
            <a:off x="2243386" y="3278370"/>
            <a:ext cx="4946789" cy="4411064"/>
          </a:xfrm>
          <a:prstGeom prst="flowChartProcess">
            <a:avLst/>
          </a:prstGeom>
          <a:solidFill>
            <a:schemeClr val="bg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23D95A-EEE7-FABF-48E6-4656FC78C1D6}"/>
              </a:ext>
            </a:extLst>
          </p:cNvPr>
          <p:cNvSpPr txBox="1"/>
          <p:nvPr/>
        </p:nvSpPr>
        <p:spPr>
          <a:xfrm>
            <a:off x="2784265" y="3680511"/>
            <a:ext cx="374452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ea typeface="Calibri"/>
                <a:cs typeface="Calibri"/>
              </a:rPr>
              <a:t>Learn It</a:t>
            </a:r>
            <a:endParaRPr lang="en-US" sz="4000">
              <a:ea typeface="Calibri"/>
              <a:cs typeface="Calibri"/>
            </a:endParaRPr>
          </a:p>
          <a:p>
            <a:endParaRPr lang="en-US" b="1">
              <a:ea typeface="Calibri"/>
              <a:cs typeface="Calibri"/>
            </a:endParaRPr>
          </a:p>
          <a:p>
            <a:pPr algn="ctr"/>
            <a:r>
              <a:rPr lang="en-US" sz="2600">
                <a:ea typeface="Calibri"/>
                <a:cs typeface="Calibri"/>
              </a:rPr>
              <a:t>Learn the ADA Title II requirements to broaden your understanding of digital accessibility. Review the trainings and resources on our Trainings and Resource Webpage</a:t>
            </a:r>
          </a:p>
        </p:txBody>
      </p:sp>
      <p:sp>
        <p:nvSpPr>
          <p:cNvPr id="15" name="Flowchart: Process 14">
            <a:extLst>
              <a:ext uri="{FF2B5EF4-FFF2-40B4-BE49-F238E27FC236}">
                <a16:creationId xmlns:a16="http://schemas.microsoft.com/office/drawing/2014/main" id="{F99A1453-D51F-7D43-DF39-DF1E9938675B}"/>
              </a:ext>
              <a:ext uri="{C183D7F6-B498-43B3-948B-1728B52AA6E4}">
                <adec:decorative xmlns:adec="http://schemas.microsoft.com/office/drawing/2017/decorative" val="1"/>
              </a:ext>
            </a:extLst>
          </p:cNvPr>
          <p:cNvSpPr/>
          <p:nvPr/>
        </p:nvSpPr>
        <p:spPr>
          <a:xfrm>
            <a:off x="7582208" y="3278370"/>
            <a:ext cx="4946789" cy="4411064"/>
          </a:xfrm>
          <a:prstGeom prst="flowChartProcess">
            <a:avLst/>
          </a:prstGeom>
          <a:solidFill>
            <a:schemeClr val="bg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Process 16">
            <a:extLst>
              <a:ext uri="{FF2B5EF4-FFF2-40B4-BE49-F238E27FC236}">
                <a16:creationId xmlns:a16="http://schemas.microsoft.com/office/drawing/2014/main" id="{8127CAB7-77D4-B22B-59F9-E56E2F302671}"/>
              </a:ext>
              <a:ext uri="{C183D7F6-B498-43B3-948B-1728B52AA6E4}">
                <adec:decorative xmlns:adec="http://schemas.microsoft.com/office/drawing/2017/decorative" val="1"/>
              </a:ext>
            </a:extLst>
          </p:cNvPr>
          <p:cNvSpPr/>
          <p:nvPr/>
        </p:nvSpPr>
        <p:spPr>
          <a:xfrm>
            <a:off x="12978904" y="3278370"/>
            <a:ext cx="4946789" cy="4411064"/>
          </a:xfrm>
          <a:prstGeom prst="flowChartProcess">
            <a:avLst/>
          </a:prstGeom>
          <a:solidFill>
            <a:schemeClr val="bg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6FAC824E-F679-7B72-1E7A-CEA6DDC29EC0}"/>
              </a:ext>
              <a:ext uri="{C183D7F6-B498-43B3-948B-1728B52AA6E4}">
                <adec:decorative xmlns:adec="http://schemas.microsoft.com/office/drawing/2017/decorative" val="1"/>
              </a:ext>
            </a:extLst>
          </p:cNvPr>
          <p:cNvSpPr/>
          <p:nvPr/>
        </p:nvSpPr>
        <p:spPr>
          <a:xfrm>
            <a:off x="6570218" y="4833223"/>
            <a:ext cx="1612726" cy="1096027"/>
          </a:xfrm>
          <a:prstGeom prst="rightArrow">
            <a:avLst/>
          </a:prstGeom>
          <a:solidFill>
            <a:schemeClr val="bg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7048D9E2-3443-6B03-AB42-1319CA20EA79}"/>
              </a:ext>
              <a:ext uri="{C183D7F6-B498-43B3-948B-1728B52AA6E4}">
                <adec:decorative xmlns:adec="http://schemas.microsoft.com/office/drawing/2017/decorative" val="1"/>
              </a:ext>
            </a:extLst>
          </p:cNvPr>
          <p:cNvSpPr/>
          <p:nvPr/>
        </p:nvSpPr>
        <p:spPr>
          <a:xfrm>
            <a:off x="11992481" y="4833223"/>
            <a:ext cx="1612726" cy="1096027"/>
          </a:xfrm>
          <a:prstGeom prst="rightArrow">
            <a:avLst/>
          </a:prstGeom>
          <a:solidFill>
            <a:schemeClr val="bg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45BB1CA-D001-A6CA-80CE-EA6642859BDA}"/>
              </a:ext>
            </a:extLst>
          </p:cNvPr>
          <p:cNvSpPr txBox="1"/>
          <p:nvPr/>
        </p:nvSpPr>
        <p:spPr>
          <a:xfrm>
            <a:off x="8137556" y="3680510"/>
            <a:ext cx="3860275"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ea typeface="Calibri"/>
                <a:cs typeface="Calibri"/>
              </a:rPr>
              <a:t>Audit</a:t>
            </a:r>
            <a:endParaRPr lang="en-US" sz="2800" b="1">
              <a:ea typeface="Calibri"/>
              <a:cs typeface="Calibri"/>
            </a:endParaRPr>
          </a:p>
          <a:p>
            <a:endParaRPr lang="en-US" b="1">
              <a:ea typeface="Calibri"/>
              <a:cs typeface="Calibri"/>
            </a:endParaRPr>
          </a:p>
          <a:p>
            <a:pPr algn="ctr"/>
            <a:r>
              <a:rPr lang="en-US" sz="2600">
                <a:ea typeface="Calibri"/>
                <a:cs typeface="Calibri"/>
              </a:rPr>
              <a:t>Assess your digital content to identify what needs to be made accessible.</a:t>
            </a:r>
          </a:p>
          <a:p>
            <a:pPr algn="ctr"/>
            <a:endParaRPr lang="en-US" sz="2600">
              <a:ea typeface="Calibri"/>
              <a:cs typeface="Calibri"/>
            </a:endParaRPr>
          </a:p>
          <a:p>
            <a:pPr algn="ctr"/>
            <a:r>
              <a:rPr lang="en-US" sz="2600" b="1">
                <a:ea typeface="Calibri"/>
                <a:cs typeface="Calibri"/>
              </a:rPr>
              <a:t>REMEMBER:</a:t>
            </a:r>
            <a:r>
              <a:rPr lang="en-US" sz="2600">
                <a:ea typeface="Calibri"/>
                <a:cs typeface="Calibri"/>
              </a:rPr>
              <a:t> Take your time and prioritize. Review in sections, not all at once.</a:t>
            </a:r>
          </a:p>
        </p:txBody>
      </p:sp>
      <p:sp>
        <p:nvSpPr>
          <p:cNvPr id="19" name="TextBox 18">
            <a:extLst>
              <a:ext uri="{FF2B5EF4-FFF2-40B4-BE49-F238E27FC236}">
                <a16:creationId xmlns:a16="http://schemas.microsoft.com/office/drawing/2014/main" id="{B3D76235-3CF6-FF62-4770-A7D30884C803}"/>
              </a:ext>
            </a:extLst>
          </p:cNvPr>
          <p:cNvSpPr txBox="1"/>
          <p:nvPr/>
        </p:nvSpPr>
        <p:spPr>
          <a:xfrm>
            <a:off x="13610557" y="3680510"/>
            <a:ext cx="3911213"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ea typeface="Calibri"/>
                <a:cs typeface="Calibri"/>
              </a:rPr>
              <a:t>Improve It</a:t>
            </a:r>
            <a:endParaRPr lang="en-US" sz="2800" b="1">
              <a:ea typeface="Calibri"/>
              <a:cs typeface="Calibri"/>
            </a:endParaRPr>
          </a:p>
          <a:p>
            <a:endParaRPr lang="en-US" b="1">
              <a:ea typeface="Calibri"/>
              <a:cs typeface="Calibri"/>
            </a:endParaRPr>
          </a:p>
          <a:p>
            <a:pPr algn="ctr"/>
            <a:r>
              <a:rPr lang="en-US" sz="2600">
                <a:ea typeface="Calibri"/>
                <a:cs typeface="Calibri"/>
              </a:rPr>
              <a:t>Take action to address both immediate remediation establish long term accessibility-first workflow.</a:t>
            </a:r>
            <a:endParaRPr lang="en-US" sz="2400">
              <a:ea typeface="Calibri"/>
              <a:cs typeface="Calibri"/>
            </a:endParaRPr>
          </a:p>
        </p:txBody>
      </p:sp>
    </p:spTree>
    <p:extLst>
      <p:ext uri="{BB962C8B-B14F-4D97-AF65-F5344CB8AC3E}">
        <p14:creationId xmlns:p14="http://schemas.microsoft.com/office/powerpoint/2010/main" val="1859630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AAEDC-4EAD-353D-F7E1-40D049A413F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A07AD25-912D-1AFA-E59B-0D12F1F1B9FF}"/>
              </a:ext>
            </a:extLst>
          </p:cNvPr>
          <p:cNvSpPr>
            <a:spLocks noGrp="1"/>
          </p:cNvSpPr>
          <p:nvPr>
            <p:ph type="title" idx="4294967295"/>
          </p:nvPr>
        </p:nvSpPr>
        <p:spPr>
          <a:xfrm>
            <a:off x="2362200" y="571500"/>
            <a:ext cx="15134572" cy="12348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200" b="1" i="0" u="none" strike="noStrike" kern="1200" cap="none" spc="0" normalizeH="0" baseline="0" noProof="0">
                <a:ln>
                  <a:noFill/>
                </a:ln>
                <a:solidFill>
                  <a:schemeClr val="tx1"/>
                </a:solidFill>
                <a:effectLst/>
                <a:uLnTx/>
                <a:uFillTx/>
                <a:latin typeface="Montserrat"/>
                <a:ea typeface="+mn-ea"/>
                <a:cs typeface="+mn-cs"/>
              </a:rPr>
              <a:t>Accessibility Checkers</a:t>
            </a:r>
            <a:endParaRPr kumimoji="0" lang="en-US" sz="7200" b="1" i="0" u="none" strike="noStrike" kern="1200" cap="none" spc="0" normalizeH="0" baseline="0" noProof="0">
              <a:ln>
                <a:noFill/>
              </a:ln>
              <a:solidFill>
                <a:schemeClr val="tx1"/>
              </a:solidFill>
              <a:effectLst/>
              <a:uLnTx/>
              <a:uFillTx/>
              <a:latin typeface="Montserrat" pitchFamily="2" charset="77"/>
              <a:ea typeface="+mn-ea"/>
              <a:cs typeface="+mn-cs"/>
            </a:endParaRPr>
          </a:p>
        </p:txBody>
      </p:sp>
      <p:sp>
        <p:nvSpPr>
          <p:cNvPr id="3" name="Text Placeholder 2">
            <a:extLst>
              <a:ext uri="{FF2B5EF4-FFF2-40B4-BE49-F238E27FC236}">
                <a16:creationId xmlns:a16="http://schemas.microsoft.com/office/drawing/2014/main" id="{D1B7CF97-157D-9FC7-64D6-979A432ED32D}"/>
              </a:ext>
            </a:extLst>
          </p:cNvPr>
          <p:cNvSpPr>
            <a:spLocks noGrp="1"/>
          </p:cNvSpPr>
          <p:nvPr>
            <p:ph type="body" sz="quarter" idx="11"/>
          </p:nvPr>
        </p:nvSpPr>
        <p:spPr>
          <a:xfrm>
            <a:off x="2362200" y="1798397"/>
            <a:ext cx="15131005" cy="1233668"/>
          </a:xfrm>
        </p:spPr>
        <p:txBody>
          <a:bodyPr lIns="91440" tIns="45720" rIns="91440" bIns="45720" anchor="t"/>
          <a:lstStyle/>
          <a:p>
            <a:r>
              <a:rPr lang="en-US" sz="3600">
                <a:latin typeface="Montserrat"/>
              </a:rPr>
              <a:t>Programs such as Word, PowerPoint, Excel, and Google Docs have Accessibility Checking Tools.</a:t>
            </a:r>
          </a:p>
          <a:p>
            <a:endParaRPr lang="en-US" sz="3600"/>
          </a:p>
          <a:p>
            <a:r>
              <a:rPr lang="en-US" sz="3600">
                <a:latin typeface="Montserrat"/>
              </a:rPr>
              <a:t>While the tool won't fix the issue for you, it will tell you what is inaccessible and how to fix it.</a:t>
            </a:r>
            <a:endParaRPr lang="en-US" sz="3600"/>
          </a:p>
        </p:txBody>
      </p:sp>
      <p:pic>
        <p:nvPicPr>
          <p:cNvPr id="4" name="Picture 3" descr="A screenshot of Microsoft word with the mouse hovering over the Check Accessibility feature">
            <a:extLst>
              <a:ext uri="{FF2B5EF4-FFF2-40B4-BE49-F238E27FC236}">
                <a16:creationId xmlns:a16="http://schemas.microsoft.com/office/drawing/2014/main" id="{7064D3B5-6051-9ABB-6009-E2F97FCA0653}"/>
              </a:ext>
            </a:extLst>
          </p:cNvPr>
          <p:cNvPicPr>
            <a:picLocks noChangeAspect="1"/>
          </p:cNvPicPr>
          <p:nvPr/>
        </p:nvPicPr>
        <p:blipFill>
          <a:blip r:embed="rId2"/>
          <a:stretch>
            <a:fillRect/>
          </a:stretch>
        </p:blipFill>
        <p:spPr>
          <a:xfrm>
            <a:off x="3001279" y="6660568"/>
            <a:ext cx="7033428" cy="2550650"/>
          </a:xfrm>
          <a:prstGeom prst="rect">
            <a:avLst/>
          </a:prstGeom>
        </p:spPr>
      </p:pic>
      <p:pic>
        <p:nvPicPr>
          <p:cNvPr id="5" name="Picture 4" descr="A screenshot of Microsoft Word with a box highlighting the check accessibility feature">
            <a:extLst>
              <a:ext uri="{FF2B5EF4-FFF2-40B4-BE49-F238E27FC236}">
                <a16:creationId xmlns:a16="http://schemas.microsoft.com/office/drawing/2014/main" id="{30B020CA-2D95-7652-4F9D-941262D22E76}"/>
              </a:ext>
            </a:extLst>
          </p:cNvPr>
          <p:cNvPicPr>
            <a:picLocks noChangeAspect="1"/>
          </p:cNvPicPr>
          <p:nvPr/>
        </p:nvPicPr>
        <p:blipFill>
          <a:blip r:embed="rId3"/>
          <a:stretch>
            <a:fillRect/>
          </a:stretch>
        </p:blipFill>
        <p:spPr>
          <a:xfrm>
            <a:off x="10930059" y="5287400"/>
            <a:ext cx="6439985" cy="4631440"/>
          </a:xfrm>
          <a:prstGeom prst="rect">
            <a:avLst/>
          </a:prstGeom>
        </p:spPr>
      </p:pic>
    </p:spTree>
    <p:extLst>
      <p:ext uri="{BB962C8B-B14F-4D97-AF65-F5344CB8AC3E}">
        <p14:creationId xmlns:p14="http://schemas.microsoft.com/office/powerpoint/2010/main" val="3384096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AF5F20-26CF-D8CA-8734-0C29A5214C4A}"/>
              </a:ext>
            </a:extLst>
          </p:cNvPr>
          <p:cNvSpPr>
            <a:spLocks noGrp="1"/>
          </p:cNvSpPr>
          <p:nvPr>
            <p:ph type="title" idx="4294967295"/>
          </p:nvPr>
        </p:nvSpPr>
        <p:spPr>
          <a:xfrm>
            <a:off x="2362200" y="571500"/>
            <a:ext cx="11658600" cy="1219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200" b="1" i="0" u="none" strike="noStrike" kern="1200" cap="none" spc="0" normalizeH="0" baseline="0" noProof="0">
                <a:ln>
                  <a:noFill/>
                </a:ln>
                <a:solidFill>
                  <a:schemeClr val="tx1"/>
                </a:solidFill>
                <a:effectLst/>
                <a:uLnTx/>
                <a:uFillTx/>
                <a:latin typeface="Montserrat"/>
                <a:ea typeface="+mn-ea"/>
                <a:cs typeface="+mn-cs"/>
              </a:rPr>
              <a:t>What is Title II?</a:t>
            </a:r>
            <a:endParaRPr kumimoji="0" lang="en-US" sz="7200" b="1" i="0" u="none" strike="noStrike" kern="1200" cap="none" spc="0" normalizeH="0" baseline="0" noProof="0">
              <a:ln>
                <a:noFill/>
              </a:ln>
              <a:solidFill>
                <a:schemeClr val="tx1"/>
              </a:solidFill>
              <a:effectLst/>
              <a:uLnTx/>
              <a:uFillTx/>
              <a:latin typeface="Montserrat" pitchFamily="2" charset="77"/>
              <a:ea typeface="+mn-ea"/>
              <a:cs typeface="+mn-cs"/>
            </a:endParaRPr>
          </a:p>
        </p:txBody>
      </p:sp>
      <p:sp>
        <p:nvSpPr>
          <p:cNvPr id="3" name="Text Placeholder 2">
            <a:extLst>
              <a:ext uri="{FF2B5EF4-FFF2-40B4-BE49-F238E27FC236}">
                <a16:creationId xmlns:a16="http://schemas.microsoft.com/office/drawing/2014/main" id="{6DDE98B4-AD40-C457-2B36-75019D0F9F58}"/>
              </a:ext>
            </a:extLst>
          </p:cNvPr>
          <p:cNvSpPr>
            <a:spLocks noGrp="1"/>
          </p:cNvSpPr>
          <p:nvPr>
            <p:ph type="body" sz="quarter" idx="11"/>
          </p:nvPr>
        </p:nvSpPr>
        <p:spPr>
          <a:xfrm>
            <a:off x="2362200" y="1953783"/>
            <a:ext cx="15682586" cy="1234857"/>
          </a:xfrm>
        </p:spPr>
        <p:txBody>
          <a:bodyPr lIns="91440" tIns="45720" rIns="91440" bIns="45720" anchor="t"/>
          <a:lstStyle/>
          <a:p>
            <a:r>
              <a:rPr lang="en-US">
                <a:latin typeface="Montserrat"/>
              </a:rPr>
              <a:t>Title II of the Americans with Disabilities Act requires public institutions to provide equal opportunities to people with disabilities in all their operations.</a:t>
            </a:r>
            <a:endParaRPr lang="en-US"/>
          </a:p>
        </p:txBody>
      </p:sp>
      <p:sp>
        <p:nvSpPr>
          <p:cNvPr id="5" name="Text Placeholder 2">
            <a:extLst>
              <a:ext uri="{FF2B5EF4-FFF2-40B4-BE49-F238E27FC236}">
                <a16:creationId xmlns:a16="http://schemas.microsoft.com/office/drawing/2014/main" id="{51F65E00-C90F-6FEC-CC9A-DD4B4954C584}"/>
              </a:ext>
            </a:extLst>
          </p:cNvPr>
          <p:cNvSpPr txBox="1">
            <a:spLocks/>
          </p:cNvSpPr>
          <p:nvPr/>
        </p:nvSpPr>
        <p:spPr>
          <a:xfrm>
            <a:off x="2358025" y="4814937"/>
            <a:ext cx="15682586" cy="1234857"/>
          </a:xfrm>
          <a:prstGeom prst="rect">
            <a:avLst/>
          </a:prstGeom>
        </p:spPr>
        <p:txBody>
          <a:bodyPr lIns="91440" tIns="45720" rIns="91440" bIns="45720" anchor="t"/>
          <a:lstStyle>
            <a:lvl1pPr marL="0" indent="0" algn="l" defTabSz="914400" rtl="0" eaLnBrk="1" latinLnBrk="0" hangingPunct="1">
              <a:spcBef>
                <a:spcPct val="20000"/>
              </a:spcBef>
              <a:buFont typeface="Arial" pitchFamily="34" charset="0"/>
              <a:buNone/>
              <a:defRPr sz="4200" b="0" i="0" kern="1200">
                <a:solidFill>
                  <a:schemeClr val="tx1"/>
                </a:solidFill>
                <a:latin typeface="Montserrat" pitchFamily="2" charset="77"/>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atin typeface="Montserrat"/>
              </a:rPr>
              <a:t>There were no previous mandates related to digitally accessible content. The 2024 regulations now require digital content to meet the Web Content Accessibility Guidelines Version 2.1 (WCAG).</a:t>
            </a:r>
            <a:endParaRPr lang="en-US"/>
          </a:p>
        </p:txBody>
      </p:sp>
      <p:sp>
        <p:nvSpPr>
          <p:cNvPr id="7" name="Text Placeholder 2">
            <a:extLst>
              <a:ext uri="{FF2B5EF4-FFF2-40B4-BE49-F238E27FC236}">
                <a16:creationId xmlns:a16="http://schemas.microsoft.com/office/drawing/2014/main" id="{EDBEED99-3A69-1C4A-7D1D-6582C8A30967}"/>
              </a:ext>
            </a:extLst>
          </p:cNvPr>
          <p:cNvSpPr txBox="1">
            <a:spLocks/>
          </p:cNvSpPr>
          <p:nvPr/>
        </p:nvSpPr>
        <p:spPr>
          <a:xfrm>
            <a:off x="2358025" y="8212621"/>
            <a:ext cx="15087600" cy="1234857"/>
          </a:xfrm>
          <a:prstGeom prst="rect">
            <a:avLst/>
          </a:prstGeom>
        </p:spPr>
        <p:txBody>
          <a:bodyPr lIns="91440" tIns="45720" rIns="91440" bIns="45720" anchor="t"/>
          <a:lstStyle>
            <a:lvl1pPr marL="0" indent="0" algn="l" defTabSz="914400" rtl="0" eaLnBrk="1" latinLnBrk="0" hangingPunct="1">
              <a:spcBef>
                <a:spcPct val="20000"/>
              </a:spcBef>
              <a:buFont typeface="Arial" pitchFamily="34" charset="0"/>
              <a:buNone/>
              <a:defRPr sz="4200" b="0" i="0" kern="1200">
                <a:solidFill>
                  <a:schemeClr val="tx1"/>
                </a:solidFill>
                <a:latin typeface="Montserrat" pitchFamily="2" charset="77"/>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atin typeface="Montserrat"/>
              </a:rPr>
              <a:t>Shepherd University has until </a:t>
            </a:r>
            <a:r>
              <a:rPr lang="en-US" b="1">
                <a:latin typeface="Montserrat"/>
              </a:rPr>
              <a:t>April 26, 2027</a:t>
            </a:r>
            <a:r>
              <a:rPr lang="en-US">
                <a:latin typeface="Montserrat"/>
              </a:rPr>
              <a:t>, to meet Title II compliance.</a:t>
            </a:r>
            <a:endParaRPr lang="en-US"/>
          </a:p>
        </p:txBody>
      </p:sp>
    </p:spTree>
    <p:extLst>
      <p:ext uri="{BB962C8B-B14F-4D97-AF65-F5344CB8AC3E}">
        <p14:creationId xmlns:p14="http://schemas.microsoft.com/office/powerpoint/2010/main" val="746896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A5AA7-BCF2-6B14-7229-4A87E53FF71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E68AAE3-1769-70BB-2890-248F514A1BAC}"/>
              </a:ext>
            </a:extLst>
          </p:cNvPr>
          <p:cNvSpPr>
            <a:spLocks noGrp="1"/>
          </p:cNvSpPr>
          <p:nvPr>
            <p:ph type="title" idx="4294967295"/>
          </p:nvPr>
        </p:nvSpPr>
        <p:spPr>
          <a:xfrm>
            <a:off x="2362200" y="571500"/>
            <a:ext cx="11658600" cy="1219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200" b="1" i="0" u="none" strike="noStrike" kern="1200" cap="none" spc="0" normalizeH="0" baseline="0" noProof="0">
                <a:ln>
                  <a:noFill/>
                </a:ln>
                <a:solidFill>
                  <a:schemeClr val="tx1"/>
                </a:solidFill>
                <a:effectLst/>
                <a:uLnTx/>
                <a:uFillTx/>
                <a:latin typeface="Montserrat"/>
                <a:ea typeface="+mn-ea"/>
                <a:cs typeface="+mn-cs"/>
              </a:rPr>
              <a:t>Brightspace</a:t>
            </a:r>
            <a:endParaRPr kumimoji="0" lang="en-US" sz="7200" b="1" i="0" u="none" strike="noStrike" kern="1200" cap="none" spc="0" normalizeH="0" baseline="0" noProof="0">
              <a:ln>
                <a:noFill/>
              </a:ln>
              <a:solidFill>
                <a:schemeClr val="tx1"/>
              </a:solidFill>
              <a:effectLst/>
              <a:uLnTx/>
              <a:uFillTx/>
              <a:latin typeface="Montserrat" pitchFamily="2" charset="77"/>
              <a:ea typeface="+mn-ea"/>
              <a:cs typeface="+mn-cs"/>
            </a:endParaRPr>
          </a:p>
        </p:txBody>
      </p:sp>
      <p:sp>
        <p:nvSpPr>
          <p:cNvPr id="3" name="Text Placeholder 2">
            <a:extLst>
              <a:ext uri="{FF2B5EF4-FFF2-40B4-BE49-F238E27FC236}">
                <a16:creationId xmlns:a16="http://schemas.microsoft.com/office/drawing/2014/main" id="{C4BAD8F6-A4B7-9B3F-B9E4-4A9061BB763A}"/>
              </a:ext>
            </a:extLst>
          </p:cNvPr>
          <p:cNvSpPr>
            <a:spLocks noGrp="1"/>
          </p:cNvSpPr>
          <p:nvPr>
            <p:ph type="body" sz="quarter" idx="11"/>
          </p:nvPr>
        </p:nvSpPr>
        <p:spPr>
          <a:xfrm>
            <a:off x="2362200" y="1797208"/>
            <a:ext cx="13662764" cy="1234857"/>
          </a:xfrm>
        </p:spPr>
        <p:txBody>
          <a:bodyPr lIns="91440" tIns="45720" rIns="91440" bIns="45720" anchor="t"/>
          <a:lstStyle/>
          <a:p>
            <a:r>
              <a:rPr lang="en-US">
                <a:latin typeface="Montserrat"/>
              </a:rPr>
              <a:t>Utilize the Accessibility Checker in Brightspace for text and images.</a:t>
            </a:r>
            <a:endParaRPr lang="en-US"/>
          </a:p>
        </p:txBody>
      </p:sp>
      <p:pic>
        <p:nvPicPr>
          <p:cNvPr id="4" name="Picture 3" descr="A screenshot of Brightspace with a circle highlighting the accessibility symbol">
            <a:extLst>
              <a:ext uri="{FF2B5EF4-FFF2-40B4-BE49-F238E27FC236}">
                <a16:creationId xmlns:a16="http://schemas.microsoft.com/office/drawing/2014/main" id="{44EF45C5-927E-8372-FBD2-47F667D1A397}"/>
              </a:ext>
            </a:extLst>
          </p:cNvPr>
          <p:cNvPicPr>
            <a:picLocks noChangeAspect="1"/>
          </p:cNvPicPr>
          <p:nvPr/>
        </p:nvPicPr>
        <p:blipFill>
          <a:blip r:embed="rId2"/>
          <a:stretch>
            <a:fillRect/>
          </a:stretch>
        </p:blipFill>
        <p:spPr>
          <a:xfrm>
            <a:off x="2365136" y="3589294"/>
            <a:ext cx="7106824" cy="6490439"/>
          </a:xfrm>
          <a:prstGeom prst="rect">
            <a:avLst/>
          </a:prstGeom>
          <a:ln>
            <a:solidFill>
              <a:schemeClr val="tx1"/>
            </a:solidFill>
          </a:ln>
        </p:spPr>
      </p:pic>
      <p:pic>
        <p:nvPicPr>
          <p:cNvPr id="5" name="Picture 4" descr="A screenshot of the Brightspace provide alternative text box">
            <a:extLst>
              <a:ext uri="{FF2B5EF4-FFF2-40B4-BE49-F238E27FC236}">
                <a16:creationId xmlns:a16="http://schemas.microsoft.com/office/drawing/2014/main" id="{C01BA4D5-3590-5BA2-5650-8299489BFA88}"/>
              </a:ext>
            </a:extLst>
          </p:cNvPr>
          <p:cNvPicPr>
            <a:picLocks noChangeAspect="1"/>
          </p:cNvPicPr>
          <p:nvPr/>
        </p:nvPicPr>
        <p:blipFill>
          <a:blip r:embed="rId3"/>
          <a:stretch>
            <a:fillRect/>
          </a:stretch>
        </p:blipFill>
        <p:spPr>
          <a:xfrm>
            <a:off x="10218956" y="3596602"/>
            <a:ext cx="6070296" cy="5082305"/>
          </a:xfrm>
          <a:prstGeom prst="rect">
            <a:avLst/>
          </a:prstGeom>
          <a:ln>
            <a:solidFill>
              <a:schemeClr val="tx1"/>
            </a:solidFill>
          </a:ln>
        </p:spPr>
      </p:pic>
      <p:sp>
        <p:nvSpPr>
          <p:cNvPr id="9" name="Text Placeholder 2">
            <a:extLst>
              <a:ext uri="{FF2B5EF4-FFF2-40B4-BE49-F238E27FC236}">
                <a16:creationId xmlns:a16="http://schemas.microsoft.com/office/drawing/2014/main" id="{596AB794-247C-E625-4DFF-23E1E19CBB93}"/>
              </a:ext>
            </a:extLst>
          </p:cNvPr>
          <p:cNvSpPr txBox="1">
            <a:spLocks/>
          </p:cNvSpPr>
          <p:nvPr/>
        </p:nvSpPr>
        <p:spPr>
          <a:xfrm>
            <a:off x="10186791" y="8870238"/>
            <a:ext cx="7650271" cy="1234857"/>
          </a:xfrm>
          <a:prstGeom prst="rect">
            <a:avLst/>
          </a:prstGeom>
        </p:spPr>
        <p:txBody>
          <a:bodyPr lIns="91440" tIns="45720" rIns="91440" bIns="45720" anchor="t"/>
          <a:lstStyle>
            <a:lvl1pPr marL="0" indent="0" algn="l" defTabSz="914400" rtl="0" eaLnBrk="1" latinLnBrk="0" hangingPunct="1">
              <a:spcBef>
                <a:spcPct val="20000"/>
              </a:spcBef>
              <a:buFont typeface="Arial" pitchFamily="34" charset="0"/>
              <a:buNone/>
              <a:defRPr sz="4200" b="0" i="0" kern="1200">
                <a:solidFill>
                  <a:schemeClr val="tx1"/>
                </a:solidFill>
                <a:latin typeface="Montserrat" pitchFamily="2" charset="77"/>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a:latin typeface="Montserrat"/>
              </a:rPr>
              <a:t>Hint:</a:t>
            </a:r>
            <a:r>
              <a:rPr lang="en-US" sz="2400">
                <a:latin typeface="Montserrat"/>
              </a:rPr>
              <a:t> Hover over the image with your mouse and the alt text will appear!</a:t>
            </a:r>
            <a:endParaRPr lang="en-US" sz="2400"/>
          </a:p>
        </p:txBody>
      </p:sp>
      <p:sp>
        <p:nvSpPr>
          <p:cNvPr id="6" name="Oval 5">
            <a:extLst>
              <a:ext uri="{FF2B5EF4-FFF2-40B4-BE49-F238E27FC236}">
                <a16:creationId xmlns:a16="http://schemas.microsoft.com/office/drawing/2014/main" id="{4555C14D-B6E9-9FE8-4186-A53028EAE5FD}"/>
              </a:ext>
            </a:extLst>
          </p:cNvPr>
          <p:cNvSpPr/>
          <p:nvPr/>
        </p:nvSpPr>
        <p:spPr>
          <a:xfrm>
            <a:off x="6826684" y="4681603"/>
            <a:ext cx="704589" cy="70458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510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9D12CF-A304-C77B-A82D-0D87260AD701}"/>
              </a:ext>
            </a:extLst>
          </p:cNvPr>
          <p:cNvSpPr>
            <a:spLocks noGrp="1"/>
          </p:cNvSpPr>
          <p:nvPr>
            <p:ph type="body" sz="quarter" idx="11"/>
          </p:nvPr>
        </p:nvSpPr>
        <p:spPr>
          <a:xfrm>
            <a:off x="2405605" y="1957549"/>
            <a:ext cx="11658600" cy="1219200"/>
          </a:xfrm>
        </p:spPr>
        <p:txBody>
          <a:bodyPr lIns="91440" tIns="45720" rIns="91440" bIns="45720" anchor="t"/>
          <a:lstStyle/>
          <a:p>
            <a:r>
              <a:rPr lang="en-US" sz="4800" b="1">
                <a:latin typeface="Montserrat"/>
              </a:rPr>
              <a:t>You are not alone!</a:t>
            </a:r>
            <a:endParaRPr lang="en-US" b="1"/>
          </a:p>
        </p:txBody>
      </p:sp>
      <p:sp>
        <p:nvSpPr>
          <p:cNvPr id="5" name="Text Placeholder 1">
            <a:extLst>
              <a:ext uri="{FF2B5EF4-FFF2-40B4-BE49-F238E27FC236}">
                <a16:creationId xmlns:a16="http://schemas.microsoft.com/office/drawing/2014/main" id="{F75081F6-9F2A-FF31-20C5-31CBFDCEE505}"/>
              </a:ext>
            </a:extLst>
          </p:cNvPr>
          <p:cNvSpPr txBox="1">
            <a:spLocks noGrp="1"/>
          </p:cNvSpPr>
          <p:nvPr>
            <p:ph type="title" idx="4294967295"/>
          </p:nvPr>
        </p:nvSpPr>
        <p:spPr>
          <a:xfrm>
            <a:off x="2145175" y="368943"/>
            <a:ext cx="15134572" cy="12348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spcBef>
                <a:spcPct val="20000"/>
              </a:spcBef>
              <a:buFont typeface="Arial" pitchFamily="34" charset="0"/>
              <a:buNone/>
              <a:defRPr sz="7200" b="1" i="0" kern="1200">
                <a:solidFill>
                  <a:schemeClr val="tx1"/>
                </a:solidFill>
                <a:latin typeface="Montserrat" pitchFamily="2" charset="77"/>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200" b="1" i="0" u="none" strike="noStrike" kern="1200" cap="none" spc="0" normalizeH="0" baseline="0" noProof="0">
                <a:ln>
                  <a:noFill/>
                </a:ln>
                <a:solidFill>
                  <a:schemeClr val="tx1"/>
                </a:solidFill>
                <a:effectLst/>
                <a:uLnTx/>
                <a:uFillTx/>
                <a:latin typeface="Montserrat"/>
                <a:ea typeface="+mn-ea"/>
                <a:cs typeface="+mn-cs"/>
              </a:rPr>
              <a:t>Digital Accessibility Resources</a:t>
            </a:r>
            <a:endParaRPr kumimoji="0" lang="en-US" sz="7200" b="1" i="0" u="none" strike="noStrike" kern="1200" cap="none" spc="0" normalizeH="0" baseline="0" noProof="0">
              <a:ln>
                <a:noFill/>
              </a:ln>
              <a:solidFill>
                <a:schemeClr val="tx1"/>
              </a:solidFill>
              <a:effectLst/>
              <a:uLnTx/>
              <a:uFillTx/>
              <a:latin typeface="Montserrat" pitchFamily="2" charset="77"/>
              <a:ea typeface="+mn-ea"/>
              <a:cs typeface="+mn-cs"/>
            </a:endParaRPr>
          </a:p>
        </p:txBody>
      </p:sp>
      <p:sp>
        <p:nvSpPr>
          <p:cNvPr id="7" name="Text Placeholder 2">
            <a:extLst>
              <a:ext uri="{FF2B5EF4-FFF2-40B4-BE49-F238E27FC236}">
                <a16:creationId xmlns:a16="http://schemas.microsoft.com/office/drawing/2014/main" id="{C41E66AC-4244-2970-D40D-6F77A26F0491}"/>
              </a:ext>
            </a:extLst>
          </p:cNvPr>
          <p:cNvSpPr txBox="1">
            <a:spLocks/>
          </p:cNvSpPr>
          <p:nvPr/>
        </p:nvSpPr>
        <p:spPr>
          <a:xfrm>
            <a:off x="2398853" y="3527848"/>
            <a:ext cx="15883359" cy="1219200"/>
          </a:xfrm>
          <a:prstGeom prst="rect">
            <a:avLst/>
          </a:prstGeom>
        </p:spPr>
        <p:txBody>
          <a:bodyPr lIns="91440" tIns="45720" rIns="91440" bIns="45720" anchor="t"/>
          <a:lstStyle>
            <a:lvl1pPr marL="0" indent="0" algn="l" defTabSz="914400" rtl="0" eaLnBrk="1" latinLnBrk="0" hangingPunct="1">
              <a:spcBef>
                <a:spcPct val="20000"/>
              </a:spcBef>
              <a:buFont typeface="Arial" pitchFamily="34" charset="0"/>
              <a:buNone/>
              <a:defRPr sz="4200" b="0" i="0" kern="1200">
                <a:solidFill>
                  <a:schemeClr val="tx1"/>
                </a:solidFill>
                <a:latin typeface="Montserrat" pitchFamily="2" charset="77"/>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dirty="0">
                <a:latin typeface="Montserrat"/>
              </a:rPr>
              <a:t>Make sure to review the </a:t>
            </a:r>
            <a:r>
              <a:rPr lang="en-US" sz="4000" dirty="0">
                <a:solidFill>
                  <a:schemeClr val="tx1">
                    <a:lumMod val="49000"/>
                    <a:lumOff val="51000"/>
                  </a:schemeClr>
                </a:solidFill>
                <a:latin typeface="Montserrat"/>
                <a:hlinkClick r:id="rId2">
                  <a:extLst>
                    <a:ext uri="{A12FA001-AC4F-418D-AE19-62706E023703}">
                      <ahyp:hlinkClr xmlns:ahyp="http://schemas.microsoft.com/office/drawing/2018/hyperlinkcolor" val="tx"/>
                    </a:ext>
                  </a:extLst>
                </a:hlinkClick>
              </a:rPr>
              <a:t>Digital Accessibility Resource page</a:t>
            </a:r>
            <a:r>
              <a:rPr lang="en-US" sz="4000" dirty="0">
                <a:latin typeface="Montserrat"/>
              </a:rPr>
              <a:t> on our Faculty website. </a:t>
            </a:r>
            <a:endParaRPr lang="en-US" sz="4000" dirty="0"/>
          </a:p>
          <a:p>
            <a:endParaRPr lang="en-US" sz="4000">
              <a:latin typeface="Montserrat"/>
            </a:endParaRPr>
          </a:p>
          <a:p>
            <a:r>
              <a:rPr lang="en-US" sz="4000" dirty="0">
                <a:latin typeface="Montserrat"/>
              </a:rPr>
              <a:t>Resources include:</a:t>
            </a:r>
            <a:endParaRPr lang="en-US" sz="4000" dirty="0"/>
          </a:p>
          <a:p>
            <a:pPr marL="571500" indent="-571500">
              <a:buChar char="•"/>
            </a:pPr>
            <a:r>
              <a:rPr lang="en-US" sz="4000" dirty="0">
                <a:latin typeface="Montserrat"/>
              </a:rPr>
              <a:t>Digital Accessibility Checklist</a:t>
            </a:r>
          </a:p>
          <a:p>
            <a:pPr marL="571500" indent="-571500">
              <a:buChar char="•"/>
            </a:pPr>
            <a:r>
              <a:rPr lang="en-US" sz="4000" dirty="0">
                <a:latin typeface="Montserrat"/>
              </a:rPr>
              <a:t>Digital Accessibility Assistance Form</a:t>
            </a:r>
          </a:p>
          <a:p>
            <a:pPr marL="571500" indent="-571500">
              <a:buChar char="•"/>
            </a:pPr>
            <a:r>
              <a:rPr lang="en-US" sz="4000" dirty="0">
                <a:latin typeface="Montserrat"/>
              </a:rPr>
              <a:t>How to make documents accessible</a:t>
            </a:r>
          </a:p>
          <a:p>
            <a:pPr marL="571500" indent="-571500">
              <a:buChar char="•"/>
            </a:pPr>
            <a:r>
              <a:rPr lang="en-US" sz="4000" dirty="0">
                <a:latin typeface="Montserrat"/>
              </a:rPr>
              <a:t>Alternative Text Generator</a:t>
            </a:r>
          </a:p>
          <a:p>
            <a:pPr marL="571500" indent="-571500">
              <a:buChar char="•"/>
            </a:pPr>
            <a:r>
              <a:rPr lang="en-US" sz="4000" dirty="0">
                <a:latin typeface="Montserrat"/>
              </a:rPr>
              <a:t>Resources for captioning and transcripts</a:t>
            </a:r>
          </a:p>
          <a:p>
            <a:pPr marL="571500" indent="-571500">
              <a:buChar char="•"/>
            </a:pPr>
            <a:endParaRPr lang="en-US" sz="4000">
              <a:latin typeface="Montserrat"/>
            </a:endParaRPr>
          </a:p>
          <a:p>
            <a:pPr marL="571500" indent="-571500">
              <a:buChar char="•"/>
            </a:pPr>
            <a:endParaRPr lang="en-US" sz="4000">
              <a:latin typeface="Montserrat"/>
            </a:endParaRPr>
          </a:p>
        </p:txBody>
      </p:sp>
    </p:spTree>
    <p:extLst>
      <p:ext uri="{BB962C8B-B14F-4D97-AF65-F5344CB8AC3E}">
        <p14:creationId xmlns:p14="http://schemas.microsoft.com/office/powerpoint/2010/main" val="997411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44B78-7DB9-EFC3-4585-BC2528F0464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98AC1AD-C685-2B91-C461-0B4E7AC7EAC5}"/>
              </a:ext>
            </a:extLst>
          </p:cNvPr>
          <p:cNvSpPr>
            <a:spLocks noGrp="1"/>
          </p:cNvSpPr>
          <p:nvPr>
            <p:ph type="title" idx="4294967295"/>
          </p:nvPr>
        </p:nvSpPr>
        <p:spPr>
          <a:xfrm>
            <a:off x="2346543" y="242692"/>
            <a:ext cx="13380928" cy="1219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200" b="1" i="0" u="none" strike="noStrike" kern="1200" cap="none" spc="0" normalizeH="0" baseline="0" noProof="0">
                <a:ln>
                  <a:noFill/>
                </a:ln>
                <a:solidFill>
                  <a:schemeClr val="tx1"/>
                </a:solidFill>
                <a:effectLst/>
                <a:uLnTx/>
                <a:uFillTx/>
                <a:latin typeface="Montserrat"/>
                <a:ea typeface="+mn-ea"/>
                <a:cs typeface="+mn-cs"/>
              </a:rPr>
              <a:t>Compliance  Timeline</a:t>
            </a:r>
            <a:endParaRPr kumimoji="0" lang="en-US" sz="7200" b="1" i="0" u="none" strike="noStrike" kern="1200" cap="none" spc="0" normalizeH="0" baseline="0" noProof="0">
              <a:ln>
                <a:noFill/>
              </a:ln>
              <a:solidFill>
                <a:schemeClr val="tx1"/>
              </a:solidFill>
              <a:effectLst/>
              <a:uLnTx/>
              <a:uFillTx/>
              <a:latin typeface="Montserrat" pitchFamily="2" charset="77"/>
              <a:ea typeface="+mn-ea"/>
              <a:cs typeface="+mn-cs"/>
            </a:endParaRPr>
          </a:p>
        </p:txBody>
      </p:sp>
      <p:graphicFrame>
        <p:nvGraphicFramePr>
          <p:cNvPr id="5" name="Diagram 4" descr="A timeline of Shepherd's compliance plan. The order goes Fall 2025, Spring 2026, Summer-April 2027, and April 24, 2027.">
            <a:extLst>
              <a:ext uri="{FF2B5EF4-FFF2-40B4-BE49-F238E27FC236}">
                <a16:creationId xmlns:a16="http://schemas.microsoft.com/office/drawing/2014/main" id="{6248B9D3-7E5F-00FE-F641-7237ECC8B117}"/>
              </a:ext>
            </a:extLst>
          </p:cNvPr>
          <p:cNvGraphicFramePr/>
          <p:nvPr>
            <p:extLst>
              <p:ext uri="{D42A27DB-BD31-4B8C-83A1-F6EECF244321}">
                <p14:modId xmlns:p14="http://schemas.microsoft.com/office/powerpoint/2010/main" val="50958027"/>
              </p:ext>
            </p:extLst>
          </p:nvPr>
        </p:nvGraphicFramePr>
        <p:xfrm>
          <a:off x="2346053" y="1592372"/>
          <a:ext cx="15579246" cy="90437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2448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DFC28A-7D17-E4DE-B4D5-A77BB8461742}"/>
              </a:ext>
            </a:extLst>
          </p:cNvPr>
          <p:cNvSpPr>
            <a:spLocks noGrp="1"/>
          </p:cNvSpPr>
          <p:nvPr>
            <p:ph type="body" sz="quarter" idx="10"/>
          </p:nvPr>
        </p:nvSpPr>
        <p:spPr>
          <a:xfrm>
            <a:off x="4131501" y="383610"/>
            <a:ext cx="11658600" cy="1219200"/>
          </a:xfrm>
        </p:spPr>
        <p:txBody>
          <a:bodyPr lIns="91440" tIns="45720" rIns="91440" bIns="45720" anchor="t"/>
          <a:lstStyle/>
          <a:p>
            <a:pPr algn="ctr"/>
            <a:r>
              <a:rPr lang="en-US" dirty="0">
                <a:latin typeface="Montserrat"/>
              </a:rPr>
              <a:t>ONE Shepherd</a:t>
            </a:r>
            <a:endParaRPr lang="en-US" dirty="0"/>
          </a:p>
        </p:txBody>
      </p:sp>
      <p:sp>
        <p:nvSpPr>
          <p:cNvPr id="3" name="Text Placeholder 2">
            <a:extLst>
              <a:ext uri="{FF2B5EF4-FFF2-40B4-BE49-F238E27FC236}">
                <a16:creationId xmlns:a16="http://schemas.microsoft.com/office/drawing/2014/main" id="{C772C100-3324-1CA3-F687-8C3E2431D2FD}"/>
              </a:ext>
            </a:extLst>
          </p:cNvPr>
          <p:cNvSpPr>
            <a:spLocks noGrp="1"/>
          </p:cNvSpPr>
          <p:nvPr>
            <p:ph type="body" sz="quarter" idx="11"/>
          </p:nvPr>
        </p:nvSpPr>
        <p:spPr>
          <a:xfrm>
            <a:off x="4131501" y="1593660"/>
            <a:ext cx="11658600" cy="1219200"/>
          </a:xfrm>
        </p:spPr>
        <p:txBody>
          <a:bodyPr lIns="91440" tIns="45720" rIns="91440" bIns="45720" anchor="t"/>
          <a:lstStyle/>
          <a:p>
            <a:pPr algn="ctr"/>
            <a:r>
              <a:rPr lang="en-US" dirty="0">
                <a:latin typeface="Montserrat"/>
              </a:rPr>
              <a:t>One Mission. One Vision. One Voice.</a:t>
            </a:r>
            <a:endParaRPr lang="en-US" dirty="0"/>
          </a:p>
        </p:txBody>
      </p:sp>
      <p:pic>
        <p:nvPicPr>
          <p:cNvPr id="4" name="Picture 3" descr="A group of students holding signs for LGBTQ Rights">
            <a:extLst>
              <a:ext uri="{FF2B5EF4-FFF2-40B4-BE49-F238E27FC236}">
                <a16:creationId xmlns:a16="http://schemas.microsoft.com/office/drawing/2014/main" id="{FA4813A0-101E-57B6-8980-D851585F7728}"/>
              </a:ext>
            </a:extLst>
          </p:cNvPr>
          <p:cNvPicPr>
            <a:picLocks noChangeAspect="1"/>
          </p:cNvPicPr>
          <p:nvPr/>
        </p:nvPicPr>
        <p:blipFill>
          <a:blip r:embed="rId2"/>
          <a:stretch>
            <a:fillRect/>
          </a:stretch>
        </p:blipFill>
        <p:spPr>
          <a:xfrm>
            <a:off x="2184722" y="3038355"/>
            <a:ext cx="7349926" cy="5584785"/>
          </a:xfrm>
          <a:prstGeom prst="rect">
            <a:avLst/>
          </a:prstGeom>
        </p:spPr>
      </p:pic>
      <p:pic>
        <p:nvPicPr>
          <p:cNvPr id="5" name="Picture 4" descr="A group of people in a grassy area watching the solar eclipse">
            <a:extLst>
              <a:ext uri="{FF2B5EF4-FFF2-40B4-BE49-F238E27FC236}">
                <a16:creationId xmlns:a16="http://schemas.microsoft.com/office/drawing/2014/main" id="{5E52A945-657B-3A55-61B1-D777FA5A01E9}"/>
              </a:ext>
            </a:extLst>
          </p:cNvPr>
          <p:cNvPicPr>
            <a:picLocks noChangeAspect="1"/>
          </p:cNvPicPr>
          <p:nvPr/>
        </p:nvPicPr>
        <p:blipFill>
          <a:blip r:embed="rId3"/>
          <a:stretch>
            <a:fillRect/>
          </a:stretch>
        </p:blipFill>
        <p:spPr>
          <a:xfrm>
            <a:off x="9954228" y="3052823"/>
            <a:ext cx="7349925" cy="5584785"/>
          </a:xfrm>
          <a:prstGeom prst="rect">
            <a:avLst/>
          </a:prstGeom>
        </p:spPr>
      </p:pic>
    </p:spTree>
    <p:extLst>
      <p:ext uri="{BB962C8B-B14F-4D97-AF65-F5344CB8AC3E}">
        <p14:creationId xmlns:p14="http://schemas.microsoft.com/office/powerpoint/2010/main" val="3558445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30D222-2B4D-FE05-8A6E-C7346AD3A418}"/>
              </a:ext>
            </a:extLst>
          </p:cNvPr>
          <p:cNvSpPr>
            <a:spLocks noGrp="1"/>
          </p:cNvSpPr>
          <p:nvPr>
            <p:ph type="title" idx="4294967295"/>
          </p:nvPr>
        </p:nvSpPr>
        <p:spPr>
          <a:xfrm>
            <a:off x="2362200" y="571500"/>
            <a:ext cx="15788819" cy="12481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6200" b="1" i="0" u="none" strike="noStrike" kern="1200" cap="none" spc="0" normalizeH="0" baseline="0" noProof="0">
                <a:ln>
                  <a:noFill/>
                </a:ln>
                <a:solidFill>
                  <a:schemeClr val="tx1"/>
                </a:solidFill>
                <a:effectLst/>
                <a:uLnTx/>
                <a:uFillTx/>
                <a:latin typeface="Montserrat"/>
                <a:ea typeface="+mn-ea"/>
                <a:cs typeface="+mn-cs"/>
              </a:rPr>
              <a:t>Why Does Digital Accessibility Matter?</a:t>
            </a:r>
            <a:endParaRPr kumimoji="0" lang="en-US" sz="6200" b="1" i="0" u="none" strike="noStrike" kern="1200" cap="none" spc="0" normalizeH="0" baseline="0" noProof="0">
              <a:ln>
                <a:noFill/>
              </a:ln>
              <a:solidFill>
                <a:schemeClr val="tx1"/>
              </a:solidFill>
              <a:effectLst/>
              <a:uLnTx/>
              <a:uFillTx/>
              <a:latin typeface="Montserrat" pitchFamily="2" charset="77"/>
              <a:ea typeface="+mn-ea"/>
              <a:cs typeface="+mn-cs"/>
            </a:endParaRPr>
          </a:p>
        </p:txBody>
      </p:sp>
      <p:sp>
        <p:nvSpPr>
          <p:cNvPr id="3" name="Text Placeholder 2">
            <a:extLst>
              <a:ext uri="{FF2B5EF4-FFF2-40B4-BE49-F238E27FC236}">
                <a16:creationId xmlns:a16="http://schemas.microsoft.com/office/drawing/2014/main" id="{372A42BA-9643-0CE7-24AF-E3B7487EB216}"/>
              </a:ext>
            </a:extLst>
          </p:cNvPr>
          <p:cNvSpPr>
            <a:spLocks noGrp="1"/>
          </p:cNvSpPr>
          <p:nvPr>
            <p:ph type="body" sz="quarter" idx="11"/>
          </p:nvPr>
        </p:nvSpPr>
        <p:spPr>
          <a:xfrm>
            <a:off x="2362200" y="3316781"/>
            <a:ext cx="8346537" cy="1233668"/>
          </a:xfrm>
        </p:spPr>
        <p:style>
          <a:lnRef idx="2">
            <a:schemeClr val="dk1"/>
          </a:lnRef>
          <a:fillRef idx="1">
            <a:schemeClr val="lt1"/>
          </a:fillRef>
          <a:effectRef idx="0">
            <a:schemeClr val="dk1"/>
          </a:effectRef>
          <a:fontRef idx="minor">
            <a:schemeClr val="dk1"/>
          </a:fontRef>
        </p:style>
        <p:txBody>
          <a:bodyPr lIns="91440" tIns="45720" rIns="91440" bIns="45720" anchor="t"/>
          <a:lstStyle/>
          <a:p>
            <a:r>
              <a:rPr lang="en-US">
                <a:latin typeface="Montserrat"/>
              </a:rPr>
              <a:t>It is inclusive and gives access to all</a:t>
            </a:r>
            <a:endParaRPr lang="en-US"/>
          </a:p>
        </p:txBody>
      </p:sp>
      <p:sp>
        <p:nvSpPr>
          <p:cNvPr id="6" name="Text Placeholder 2">
            <a:extLst>
              <a:ext uri="{FF2B5EF4-FFF2-40B4-BE49-F238E27FC236}">
                <a16:creationId xmlns:a16="http://schemas.microsoft.com/office/drawing/2014/main" id="{76DECAB3-45BB-9B0B-B711-F18E414E3935}"/>
              </a:ext>
            </a:extLst>
          </p:cNvPr>
          <p:cNvSpPr txBox="1">
            <a:spLocks/>
          </p:cNvSpPr>
          <p:nvPr/>
        </p:nvSpPr>
        <p:spPr>
          <a:xfrm>
            <a:off x="2355448" y="5266626"/>
            <a:ext cx="8330879" cy="871960"/>
          </a:xfrm>
          <a:prstGeom prst="rect">
            <a:avLst/>
          </a:prstGeom>
        </p:spPr>
        <p:style>
          <a:lnRef idx="2">
            <a:schemeClr val="dk1"/>
          </a:lnRef>
          <a:fillRef idx="1">
            <a:schemeClr val="lt1"/>
          </a:fillRef>
          <a:effectRef idx="0">
            <a:schemeClr val="dk1"/>
          </a:effectRef>
          <a:fontRef idx="minor">
            <a:schemeClr val="dk1"/>
          </a:fontRef>
        </p:style>
        <p:txBody>
          <a:bodyPr lIns="91440" tIns="45720" rIns="91440" bIns="45720" anchor="t"/>
          <a:lstStyle>
            <a:lvl1pPr marL="0" indent="0" algn="l" defTabSz="914400" rtl="0" eaLnBrk="1" latinLnBrk="0" hangingPunct="1">
              <a:spcBef>
                <a:spcPct val="20000"/>
              </a:spcBef>
              <a:buFont typeface="Arial" pitchFamily="34" charset="0"/>
              <a:buNone/>
              <a:defRPr sz="4200" b="0" i="0" kern="1200">
                <a:solidFill>
                  <a:schemeClr val="dk1"/>
                </a:solidFill>
                <a:latin typeface="Montserrat" pitchFamily="2" charset="77"/>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r>
              <a:rPr lang="en-US">
                <a:latin typeface="Montserrat"/>
              </a:rPr>
              <a:t>It promotes usability</a:t>
            </a:r>
            <a:endParaRPr lang="en-US"/>
          </a:p>
        </p:txBody>
      </p:sp>
      <p:sp>
        <p:nvSpPr>
          <p:cNvPr id="8" name="Text Placeholder 2">
            <a:extLst>
              <a:ext uri="{FF2B5EF4-FFF2-40B4-BE49-F238E27FC236}">
                <a16:creationId xmlns:a16="http://schemas.microsoft.com/office/drawing/2014/main" id="{2828CD0C-2B23-181F-6E11-514D3870245C}"/>
              </a:ext>
            </a:extLst>
          </p:cNvPr>
          <p:cNvSpPr txBox="1">
            <a:spLocks/>
          </p:cNvSpPr>
          <p:nvPr/>
        </p:nvSpPr>
        <p:spPr>
          <a:xfrm>
            <a:off x="2355448" y="7038504"/>
            <a:ext cx="8315222" cy="882068"/>
          </a:xfrm>
          <a:prstGeom prst="rect">
            <a:avLst/>
          </a:prstGeom>
        </p:spPr>
        <p:style>
          <a:lnRef idx="2">
            <a:schemeClr val="dk1"/>
          </a:lnRef>
          <a:fillRef idx="1">
            <a:schemeClr val="lt1"/>
          </a:fillRef>
          <a:effectRef idx="0">
            <a:schemeClr val="dk1"/>
          </a:effectRef>
          <a:fontRef idx="minor">
            <a:schemeClr val="dk1"/>
          </a:fontRef>
        </p:style>
        <p:txBody>
          <a:bodyPr lIns="91440" tIns="45720" rIns="91440" bIns="45720" anchor="t"/>
          <a:lstStyle>
            <a:lvl1pPr marL="0" indent="0" algn="l" defTabSz="914400" rtl="0" eaLnBrk="1" latinLnBrk="0" hangingPunct="1">
              <a:spcBef>
                <a:spcPct val="20000"/>
              </a:spcBef>
              <a:buFont typeface="Arial" pitchFamily="34" charset="0"/>
              <a:buNone/>
              <a:defRPr sz="4200" b="0" i="0" kern="1200">
                <a:solidFill>
                  <a:schemeClr val="dk1"/>
                </a:solidFill>
                <a:latin typeface="Montserrat" pitchFamily="2" charset="77"/>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r>
              <a:rPr lang="en-US">
                <a:latin typeface="Montserrat"/>
              </a:rPr>
              <a:t>It shows growth &amp; innovation</a:t>
            </a:r>
            <a:endParaRPr lang="en-US"/>
          </a:p>
        </p:txBody>
      </p:sp>
      <p:sp>
        <p:nvSpPr>
          <p:cNvPr id="10" name="Text Placeholder 2">
            <a:extLst>
              <a:ext uri="{FF2B5EF4-FFF2-40B4-BE49-F238E27FC236}">
                <a16:creationId xmlns:a16="http://schemas.microsoft.com/office/drawing/2014/main" id="{D5DB7122-733C-6961-4B78-8421A951EAB3}"/>
              </a:ext>
            </a:extLst>
          </p:cNvPr>
          <p:cNvSpPr txBox="1">
            <a:spLocks/>
          </p:cNvSpPr>
          <p:nvPr/>
        </p:nvSpPr>
        <p:spPr>
          <a:xfrm>
            <a:off x="2355448" y="8633789"/>
            <a:ext cx="8330879" cy="871960"/>
          </a:xfrm>
          <a:prstGeom prst="rect">
            <a:avLst/>
          </a:prstGeom>
        </p:spPr>
        <p:style>
          <a:lnRef idx="2">
            <a:schemeClr val="dk1"/>
          </a:lnRef>
          <a:fillRef idx="1">
            <a:schemeClr val="lt1"/>
          </a:fillRef>
          <a:effectRef idx="0">
            <a:schemeClr val="dk1"/>
          </a:effectRef>
          <a:fontRef idx="minor">
            <a:schemeClr val="dk1"/>
          </a:fontRef>
        </p:style>
        <p:txBody>
          <a:bodyPr lIns="91440" tIns="45720" rIns="91440" bIns="45720" anchor="t"/>
          <a:lstStyle>
            <a:lvl1pPr marL="0" indent="0" algn="l" defTabSz="914400" rtl="0" eaLnBrk="1" latinLnBrk="0" hangingPunct="1">
              <a:spcBef>
                <a:spcPct val="20000"/>
              </a:spcBef>
              <a:buFont typeface="Arial" pitchFamily="34" charset="0"/>
              <a:buNone/>
              <a:defRPr sz="4200" b="0" i="0" kern="1200">
                <a:solidFill>
                  <a:schemeClr val="dk1"/>
                </a:solidFill>
                <a:latin typeface="Montserrat" pitchFamily="2" charset="77"/>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r>
              <a:rPr lang="en-US">
                <a:latin typeface="Montserrat"/>
              </a:rPr>
              <a:t>It is now legally required</a:t>
            </a:r>
            <a:endParaRPr lang="en-US"/>
          </a:p>
        </p:txBody>
      </p:sp>
      <p:pic>
        <p:nvPicPr>
          <p:cNvPr id="14" name="Picture 13" descr="A computer screen with a person on the screen representing accessibility features&#10;">
            <a:extLst>
              <a:ext uri="{FF2B5EF4-FFF2-40B4-BE49-F238E27FC236}">
                <a16:creationId xmlns:a16="http://schemas.microsoft.com/office/drawing/2014/main" id="{BF7DEF1E-3A93-C6AB-4AEC-AD3A16B2C706}"/>
              </a:ext>
            </a:extLst>
          </p:cNvPr>
          <p:cNvPicPr>
            <a:picLocks noChangeAspect="1"/>
          </p:cNvPicPr>
          <p:nvPr/>
        </p:nvPicPr>
        <p:blipFill>
          <a:blip r:embed="rId2"/>
          <a:srcRect l="27287" r="27929" b="2176"/>
          <a:stretch>
            <a:fillRect/>
          </a:stretch>
        </p:blipFill>
        <p:spPr>
          <a:xfrm>
            <a:off x="11908077" y="3758656"/>
            <a:ext cx="5448363" cy="4780972"/>
          </a:xfrm>
          <a:prstGeom prst="rect">
            <a:avLst/>
          </a:prstGeom>
        </p:spPr>
      </p:pic>
    </p:spTree>
    <p:extLst>
      <p:ext uri="{BB962C8B-B14F-4D97-AF65-F5344CB8AC3E}">
        <p14:creationId xmlns:p14="http://schemas.microsoft.com/office/powerpoint/2010/main" val="1395673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41B84-E9AA-7459-1466-B0C6A164045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DED1262-2FA7-5ACC-2177-FF1EEBB74EAE}"/>
              </a:ext>
            </a:extLst>
          </p:cNvPr>
          <p:cNvSpPr>
            <a:spLocks noGrp="1"/>
          </p:cNvSpPr>
          <p:nvPr>
            <p:ph type="title" idx="4294967295"/>
          </p:nvPr>
        </p:nvSpPr>
        <p:spPr>
          <a:xfrm>
            <a:off x="2362200" y="571500"/>
            <a:ext cx="11658600" cy="1219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200" b="1" i="0" u="none" strike="noStrike" kern="1200" cap="none" spc="0" normalizeH="0" baseline="0" noProof="0">
                <a:ln>
                  <a:noFill/>
                </a:ln>
                <a:solidFill>
                  <a:schemeClr val="tx1"/>
                </a:solidFill>
                <a:effectLst/>
                <a:uLnTx/>
                <a:uFillTx/>
                <a:latin typeface="Montserrat"/>
                <a:ea typeface="+mn-ea"/>
                <a:cs typeface="+mn-cs"/>
              </a:rPr>
              <a:t>Everyone has a role</a:t>
            </a:r>
            <a:endParaRPr kumimoji="0" lang="en-US" sz="7200" b="1" i="0" u="none" strike="noStrike" kern="1200" cap="none" spc="0" normalizeH="0" baseline="0" noProof="0">
              <a:ln>
                <a:noFill/>
              </a:ln>
              <a:solidFill>
                <a:schemeClr val="tx1"/>
              </a:solidFill>
              <a:effectLst/>
              <a:uLnTx/>
              <a:uFillTx/>
              <a:latin typeface="Montserrat" pitchFamily="2" charset="77"/>
              <a:ea typeface="+mn-ea"/>
              <a:cs typeface="+mn-cs"/>
            </a:endParaRPr>
          </a:p>
        </p:txBody>
      </p:sp>
      <p:graphicFrame>
        <p:nvGraphicFramePr>
          <p:cNvPr id="4" name="Table 3">
            <a:extLst>
              <a:ext uri="{FF2B5EF4-FFF2-40B4-BE49-F238E27FC236}">
                <a16:creationId xmlns:a16="http://schemas.microsoft.com/office/drawing/2014/main" id="{3F29CE6B-296A-3CD5-DD7D-76D5D103ED64}"/>
              </a:ext>
            </a:extLst>
          </p:cNvPr>
          <p:cNvGraphicFramePr>
            <a:graphicFrameLocks noGrp="1"/>
          </p:cNvGraphicFramePr>
          <p:nvPr>
            <p:extLst>
              <p:ext uri="{D42A27DB-BD31-4B8C-83A1-F6EECF244321}">
                <p14:modId xmlns:p14="http://schemas.microsoft.com/office/powerpoint/2010/main" val="3941842934"/>
              </p:ext>
            </p:extLst>
          </p:nvPr>
        </p:nvGraphicFramePr>
        <p:xfrm>
          <a:off x="3246156" y="2148068"/>
          <a:ext cx="14184597" cy="7141419"/>
        </p:xfrm>
        <a:graphic>
          <a:graphicData uri="http://schemas.openxmlformats.org/drawingml/2006/table">
            <a:tbl>
              <a:tblPr bandRow="1">
                <a:tableStyleId>{5C22544A-7EE6-4342-B048-85BDC9FD1C3A}</a:tableStyleId>
              </a:tblPr>
              <a:tblGrid>
                <a:gridCol w="4728199">
                  <a:extLst>
                    <a:ext uri="{9D8B030D-6E8A-4147-A177-3AD203B41FA5}">
                      <a16:colId xmlns:a16="http://schemas.microsoft.com/office/drawing/2014/main" val="4064673726"/>
                    </a:ext>
                  </a:extLst>
                </a:gridCol>
                <a:gridCol w="4728199">
                  <a:extLst>
                    <a:ext uri="{9D8B030D-6E8A-4147-A177-3AD203B41FA5}">
                      <a16:colId xmlns:a16="http://schemas.microsoft.com/office/drawing/2014/main" val="1068776447"/>
                    </a:ext>
                  </a:extLst>
                </a:gridCol>
                <a:gridCol w="4728199">
                  <a:extLst>
                    <a:ext uri="{9D8B030D-6E8A-4147-A177-3AD203B41FA5}">
                      <a16:colId xmlns:a16="http://schemas.microsoft.com/office/drawing/2014/main" val="3578547636"/>
                    </a:ext>
                  </a:extLst>
                </a:gridCol>
              </a:tblGrid>
              <a:tr h="853260">
                <a:tc>
                  <a:txBody>
                    <a:bodyPr/>
                    <a:lstStyle/>
                    <a:p>
                      <a:pPr algn="ctr" fontAlgn="base">
                        <a:lnSpc>
                          <a:spcPts val="4800"/>
                        </a:lnSpc>
                        <a:buNone/>
                      </a:pPr>
                      <a:r>
                        <a:rPr lang="en-US" sz="4000" b="1">
                          <a:solidFill>
                            <a:srgbClr val="031E42"/>
                          </a:solidFill>
                          <a:effectLst/>
                          <a:latin typeface="Calibri"/>
                        </a:rPr>
                        <a:t>Faculty</a:t>
                      </a:r>
                      <a:endParaRPr lang="en-US" b="1">
                        <a:solidFill>
                          <a:srgbClr val="F9BD00"/>
                        </a:solidFill>
                        <a:effectLst/>
                        <a:latin typeface="Calibri"/>
                      </a:endParaRPr>
                    </a:p>
                  </a:txBody>
                  <a:tcPr>
                    <a:lnL w="9525" cap="flat" cmpd="sng" algn="ctr">
                      <a:solidFill>
                        <a:srgbClr val="031E42"/>
                      </a:solidFill>
                      <a:prstDash val="solid"/>
                      <a:round/>
                      <a:headEnd type="none" w="med" len="med"/>
                      <a:tailEnd type="none" w="med" len="med"/>
                    </a:lnL>
                    <a:lnR w="9525" cap="flat" cmpd="sng" algn="ctr">
                      <a:solidFill>
                        <a:srgbClr val="031E42"/>
                      </a:solidFill>
                      <a:prstDash val="solid"/>
                      <a:round/>
                      <a:headEnd type="none" w="med" len="med"/>
                      <a:tailEnd type="none" w="med" len="med"/>
                    </a:lnR>
                    <a:lnT w="9525" cap="flat" cmpd="sng" algn="ctr">
                      <a:solidFill>
                        <a:srgbClr val="031E42"/>
                      </a:solidFill>
                      <a:prstDash val="solid"/>
                      <a:round/>
                      <a:headEnd type="none" w="med" len="med"/>
                      <a:tailEnd type="none" w="med" len="med"/>
                    </a:lnT>
                    <a:lnB w="9525" cap="flat" cmpd="sng" algn="ctr">
                      <a:solidFill>
                        <a:srgbClr val="031E42"/>
                      </a:solidFill>
                      <a:prstDash val="solid"/>
                      <a:round/>
                      <a:headEnd type="none" w="med" len="med"/>
                      <a:tailEnd type="none" w="med" len="med"/>
                    </a:lnB>
                    <a:solidFill>
                      <a:srgbClr val="F9BD00"/>
                    </a:solidFill>
                  </a:tcPr>
                </a:tc>
                <a:tc>
                  <a:txBody>
                    <a:bodyPr/>
                    <a:lstStyle/>
                    <a:p>
                      <a:pPr algn="ctr" fontAlgn="base">
                        <a:lnSpc>
                          <a:spcPts val="4800"/>
                        </a:lnSpc>
                        <a:buNone/>
                      </a:pPr>
                      <a:r>
                        <a:rPr lang="en-US" sz="4000" b="1">
                          <a:solidFill>
                            <a:srgbClr val="031E42"/>
                          </a:solidFill>
                          <a:effectLst/>
                          <a:latin typeface="Calibri"/>
                        </a:rPr>
                        <a:t>Staff/Admin</a:t>
                      </a:r>
                      <a:endParaRPr lang="en-US" b="1">
                        <a:solidFill>
                          <a:srgbClr val="F9BD00"/>
                        </a:solidFill>
                        <a:effectLst/>
                        <a:latin typeface="Calibri"/>
                      </a:endParaRPr>
                    </a:p>
                  </a:txBody>
                  <a:tcPr>
                    <a:lnL w="9525" cap="flat" cmpd="sng" algn="ctr">
                      <a:solidFill>
                        <a:srgbClr val="031E42"/>
                      </a:solidFill>
                      <a:prstDash val="solid"/>
                      <a:round/>
                      <a:headEnd type="none" w="med" len="med"/>
                      <a:tailEnd type="none" w="med" len="med"/>
                    </a:lnL>
                    <a:lnR w="9525" cap="flat" cmpd="sng" algn="ctr">
                      <a:solidFill>
                        <a:srgbClr val="031E42"/>
                      </a:solidFill>
                      <a:prstDash val="solid"/>
                      <a:round/>
                      <a:headEnd type="none" w="med" len="med"/>
                      <a:tailEnd type="none" w="med" len="med"/>
                    </a:lnR>
                    <a:lnT w="9525" cap="flat" cmpd="sng" algn="ctr">
                      <a:solidFill>
                        <a:srgbClr val="031E42"/>
                      </a:solidFill>
                      <a:prstDash val="solid"/>
                      <a:round/>
                      <a:headEnd type="none" w="med" len="med"/>
                      <a:tailEnd type="none" w="med" len="med"/>
                    </a:lnT>
                    <a:lnB w="9525" cap="flat" cmpd="sng" algn="ctr">
                      <a:solidFill>
                        <a:srgbClr val="031E42"/>
                      </a:solidFill>
                      <a:prstDash val="solid"/>
                      <a:round/>
                      <a:headEnd type="none" w="med" len="med"/>
                      <a:tailEnd type="none" w="med" len="med"/>
                    </a:lnB>
                    <a:solidFill>
                      <a:srgbClr val="F9BD00"/>
                    </a:solidFill>
                  </a:tcPr>
                </a:tc>
                <a:tc>
                  <a:txBody>
                    <a:bodyPr/>
                    <a:lstStyle/>
                    <a:p>
                      <a:pPr algn="ctr" fontAlgn="base">
                        <a:lnSpc>
                          <a:spcPts val="4800"/>
                        </a:lnSpc>
                        <a:buNone/>
                      </a:pPr>
                      <a:r>
                        <a:rPr lang="en-US" sz="4000" b="1">
                          <a:solidFill>
                            <a:srgbClr val="031E42"/>
                          </a:solidFill>
                          <a:effectLst/>
                          <a:latin typeface="Calibri"/>
                        </a:rPr>
                        <a:t>Students</a:t>
                      </a:r>
                      <a:endParaRPr lang="en-US" b="1">
                        <a:solidFill>
                          <a:srgbClr val="F9BD00"/>
                        </a:solidFill>
                        <a:effectLst/>
                        <a:latin typeface="Calibri"/>
                      </a:endParaRPr>
                    </a:p>
                  </a:txBody>
                  <a:tcPr>
                    <a:lnL w="9525" cap="flat" cmpd="sng" algn="ctr">
                      <a:solidFill>
                        <a:srgbClr val="031E42"/>
                      </a:solidFill>
                      <a:prstDash val="solid"/>
                      <a:round/>
                      <a:headEnd type="none" w="med" len="med"/>
                      <a:tailEnd type="none" w="med" len="med"/>
                    </a:lnL>
                    <a:lnR w="9525" cap="flat" cmpd="sng" algn="ctr">
                      <a:solidFill>
                        <a:srgbClr val="031E42"/>
                      </a:solidFill>
                      <a:prstDash val="solid"/>
                      <a:round/>
                      <a:headEnd type="none" w="med" len="med"/>
                      <a:tailEnd type="none" w="med" len="med"/>
                    </a:lnR>
                    <a:lnT w="9525" cap="flat" cmpd="sng" algn="ctr">
                      <a:solidFill>
                        <a:srgbClr val="031E42"/>
                      </a:solidFill>
                      <a:prstDash val="solid"/>
                      <a:round/>
                      <a:headEnd type="none" w="med" len="med"/>
                      <a:tailEnd type="none" w="med" len="med"/>
                    </a:lnT>
                    <a:lnB w="9525" cap="flat" cmpd="sng" algn="ctr">
                      <a:solidFill>
                        <a:srgbClr val="031E42"/>
                      </a:solidFill>
                      <a:prstDash val="solid"/>
                      <a:round/>
                      <a:headEnd type="none" w="med" len="med"/>
                      <a:tailEnd type="none" w="med" len="med"/>
                    </a:lnB>
                    <a:solidFill>
                      <a:srgbClr val="F9BD00"/>
                    </a:solidFill>
                  </a:tcPr>
                </a:tc>
                <a:extLst>
                  <a:ext uri="{0D108BD9-81ED-4DB2-BD59-A6C34878D82A}">
                    <a16:rowId xmlns:a16="http://schemas.microsoft.com/office/drawing/2014/main" val="2557841062"/>
                  </a:ext>
                </a:extLst>
              </a:tr>
              <a:tr h="6288159">
                <a:tc>
                  <a:txBody>
                    <a:bodyPr/>
                    <a:lstStyle/>
                    <a:p>
                      <a:pPr marL="342900" lvl="0" indent="-342900" fontAlgn="base">
                        <a:lnSpc>
                          <a:spcPts val="3375"/>
                        </a:lnSpc>
                        <a:buFont typeface="Arial" panose="020B0604020202020204" pitchFamily="34" charset="0"/>
                        <a:buChar char="•"/>
                      </a:pPr>
                      <a:r>
                        <a:rPr lang="en-US" sz="2800">
                          <a:solidFill>
                            <a:srgbClr val="031E42"/>
                          </a:solidFill>
                          <a:effectLst/>
                          <a:latin typeface="Calibri"/>
                        </a:rPr>
                        <a:t>All digital documents</a:t>
                      </a:r>
                      <a:endParaRPr lang="en-US" sz="2240">
                        <a:solidFill>
                          <a:srgbClr val="031E42"/>
                        </a:solidFill>
                        <a:effectLst/>
                        <a:latin typeface="Calibri"/>
                      </a:endParaRPr>
                    </a:p>
                    <a:p>
                      <a:pPr fontAlgn="base">
                        <a:lnSpc>
                          <a:spcPts val="2850"/>
                        </a:lnSpc>
                        <a:buNone/>
                      </a:pPr>
                      <a:r>
                        <a:rPr lang="en-US" sz="2400" i="1">
                          <a:solidFill>
                            <a:srgbClr val="031E42"/>
                          </a:solidFill>
                          <a:effectLst/>
                          <a:latin typeface="Calibri"/>
                        </a:rPr>
                        <a:t>(syllabi, handouts, rubrics, etc.)</a:t>
                      </a:r>
                      <a:endParaRPr lang="en-US">
                        <a:solidFill>
                          <a:srgbClr val="031E42"/>
                        </a:solidFill>
                        <a:effectLst/>
                        <a:latin typeface="Calibri"/>
                      </a:endParaRPr>
                    </a:p>
                    <a:p>
                      <a:pPr lvl="0">
                        <a:lnSpc>
                          <a:spcPts val="2850"/>
                        </a:lnSpc>
                        <a:buNone/>
                      </a:pPr>
                      <a:endParaRPr lang="en-US" sz="2400" i="1">
                        <a:solidFill>
                          <a:srgbClr val="031E42"/>
                        </a:solidFill>
                        <a:effectLst/>
                        <a:latin typeface="Calibri"/>
                      </a:endParaRPr>
                    </a:p>
                    <a:p>
                      <a:pPr marL="342900" lvl="0" indent="-342900" fontAlgn="base">
                        <a:lnSpc>
                          <a:spcPts val="3375"/>
                        </a:lnSpc>
                        <a:buFont typeface="Arial" panose="020B0604020202020204" pitchFamily="34" charset="0"/>
                        <a:buChar char="•"/>
                      </a:pPr>
                      <a:r>
                        <a:rPr lang="en-US" sz="2800">
                          <a:solidFill>
                            <a:srgbClr val="031E42"/>
                          </a:solidFill>
                          <a:effectLst/>
                          <a:latin typeface="Calibri"/>
                        </a:rPr>
                        <a:t>PowerPoint slides</a:t>
                      </a:r>
                      <a:endParaRPr lang="en-US" sz="2240">
                        <a:solidFill>
                          <a:srgbClr val="031E42"/>
                        </a:solidFill>
                        <a:effectLst/>
                        <a:latin typeface="Calibri"/>
                      </a:endParaRPr>
                    </a:p>
                    <a:p>
                      <a:pPr marL="0" lvl="0" indent="0">
                        <a:lnSpc>
                          <a:spcPts val="3375"/>
                        </a:lnSpc>
                        <a:buNone/>
                      </a:pPr>
                      <a:endParaRPr lang="en-US" sz="2800">
                        <a:solidFill>
                          <a:srgbClr val="031E42"/>
                        </a:solidFill>
                        <a:effectLst/>
                        <a:latin typeface="Calibri"/>
                      </a:endParaRPr>
                    </a:p>
                    <a:p>
                      <a:pPr marL="342900" lvl="0" indent="-342900" fontAlgn="base">
                        <a:lnSpc>
                          <a:spcPts val="3375"/>
                        </a:lnSpc>
                        <a:buFont typeface="Arial" panose="020B0604020202020204" pitchFamily="34" charset="0"/>
                        <a:buChar char="•"/>
                      </a:pPr>
                      <a:r>
                        <a:rPr lang="en-US" sz="2800">
                          <a:solidFill>
                            <a:srgbClr val="031E42"/>
                          </a:solidFill>
                          <a:effectLst/>
                          <a:latin typeface="Calibri"/>
                        </a:rPr>
                        <a:t>Images included in Brightspace, slides, and/or readings</a:t>
                      </a:r>
                      <a:endParaRPr lang="en-US" sz="2200">
                        <a:solidFill>
                          <a:srgbClr val="031E42"/>
                        </a:solidFill>
                        <a:effectLst/>
                        <a:latin typeface="Arial"/>
                      </a:endParaRPr>
                    </a:p>
                    <a:p>
                      <a:pPr marL="0" lvl="0" indent="0">
                        <a:lnSpc>
                          <a:spcPts val="3375"/>
                        </a:lnSpc>
                        <a:buNone/>
                      </a:pPr>
                      <a:endParaRPr lang="en-US" sz="2800">
                        <a:solidFill>
                          <a:srgbClr val="031E42"/>
                        </a:solidFill>
                        <a:effectLst/>
                        <a:latin typeface="Calibri"/>
                      </a:endParaRPr>
                    </a:p>
                    <a:p>
                      <a:pPr marL="342900" lvl="0" indent="-342900" fontAlgn="base">
                        <a:lnSpc>
                          <a:spcPts val="3375"/>
                        </a:lnSpc>
                        <a:buFont typeface="Arial" panose="020B0604020202020204" pitchFamily="34" charset="0"/>
                        <a:buChar char="•"/>
                      </a:pPr>
                      <a:r>
                        <a:rPr lang="en-US" sz="2800">
                          <a:solidFill>
                            <a:srgbClr val="031E42"/>
                          </a:solidFill>
                          <a:effectLst/>
                          <a:latin typeface="Calibri"/>
                        </a:rPr>
                        <a:t>Video content</a:t>
                      </a:r>
                      <a:endParaRPr lang="en-US" sz="2240">
                        <a:solidFill>
                          <a:srgbClr val="031E42"/>
                        </a:solidFill>
                        <a:effectLst/>
                        <a:latin typeface="Calibri"/>
                      </a:endParaRPr>
                    </a:p>
                    <a:p>
                      <a:pPr marL="0" lvl="0" indent="0">
                        <a:lnSpc>
                          <a:spcPts val="3375"/>
                        </a:lnSpc>
                        <a:buNone/>
                      </a:pPr>
                      <a:endParaRPr lang="en-US" sz="2800">
                        <a:solidFill>
                          <a:srgbClr val="031E42"/>
                        </a:solidFill>
                        <a:effectLst/>
                        <a:latin typeface="Calibri"/>
                      </a:endParaRPr>
                    </a:p>
                    <a:p>
                      <a:pPr marL="342900" lvl="0" indent="-342900" fontAlgn="base">
                        <a:lnSpc>
                          <a:spcPts val="3375"/>
                        </a:lnSpc>
                        <a:buFont typeface="Arial" panose="020B0604020202020204" pitchFamily="34" charset="0"/>
                        <a:buChar char="•"/>
                      </a:pPr>
                      <a:r>
                        <a:rPr lang="en-US" sz="2800">
                          <a:solidFill>
                            <a:srgbClr val="031E42"/>
                          </a:solidFill>
                          <a:effectLst/>
                          <a:latin typeface="Calibri"/>
                        </a:rPr>
                        <a:t>Audio content</a:t>
                      </a:r>
                      <a:endParaRPr lang="en-US" sz="2240">
                        <a:solidFill>
                          <a:srgbClr val="031E42"/>
                        </a:solidFill>
                        <a:effectLst/>
                        <a:latin typeface="Calibri"/>
                      </a:endParaRPr>
                    </a:p>
                    <a:p>
                      <a:pPr marL="0" lvl="0" indent="0">
                        <a:lnSpc>
                          <a:spcPts val="3375"/>
                        </a:lnSpc>
                        <a:buNone/>
                      </a:pPr>
                      <a:endParaRPr lang="en-US" sz="2800">
                        <a:solidFill>
                          <a:srgbClr val="031E42"/>
                        </a:solidFill>
                        <a:effectLst/>
                        <a:latin typeface="Calibri"/>
                      </a:endParaRPr>
                    </a:p>
                    <a:p>
                      <a:pPr marL="342900" lvl="0" indent="-342900" fontAlgn="base">
                        <a:lnSpc>
                          <a:spcPts val="3375"/>
                        </a:lnSpc>
                        <a:buFont typeface="Arial" panose="020B0604020202020204" pitchFamily="34" charset="0"/>
                        <a:buChar char="•"/>
                      </a:pPr>
                      <a:r>
                        <a:rPr lang="en-US" sz="2800">
                          <a:solidFill>
                            <a:srgbClr val="031E42"/>
                          </a:solidFill>
                          <a:effectLst/>
                          <a:latin typeface="Calibri"/>
                        </a:rPr>
                        <a:t>All PDFs</a:t>
                      </a:r>
                      <a:endParaRPr lang="en-US" sz="2240">
                        <a:solidFill>
                          <a:srgbClr val="031E42"/>
                        </a:solidFill>
                        <a:effectLst/>
                        <a:latin typeface="Calibri"/>
                      </a:endParaRPr>
                    </a:p>
                  </a:txBody>
                  <a:tcPr>
                    <a:lnL w="9525" cap="flat" cmpd="sng" algn="ctr">
                      <a:solidFill>
                        <a:srgbClr val="031E42"/>
                      </a:solidFill>
                      <a:prstDash val="solid"/>
                      <a:round/>
                      <a:headEnd type="none" w="med" len="med"/>
                      <a:tailEnd type="none" w="med" len="med"/>
                    </a:lnL>
                    <a:lnR w="9525" cap="flat" cmpd="sng" algn="ctr">
                      <a:solidFill>
                        <a:srgbClr val="031E42"/>
                      </a:solidFill>
                      <a:prstDash val="solid"/>
                      <a:round/>
                      <a:headEnd type="none" w="med" len="med"/>
                      <a:tailEnd type="none" w="med" len="med"/>
                    </a:lnR>
                    <a:lnT w="9525" cap="flat" cmpd="sng" algn="ctr">
                      <a:solidFill>
                        <a:srgbClr val="031E42"/>
                      </a:solidFill>
                      <a:prstDash val="solid"/>
                      <a:round/>
                      <a:headEnd type="none" w="med" len="med"/>
                      <a:tailEnd type="none" w="med" len="med"/>
                    </a:lnT>
                    <a:lnB w="9525" cap="flat" cmpd="sng" algn="ctr">
                      <a:solidFill>
                        <a:srgbClr val="031E42"/>
                      </a:solidFill>
                      <a:prstDash val="solid"/>
                      <a:round/>
                      <a:headEnd type="none" w="med" len="med"/>
                      <a:tailEnd type="none" w="med" len="med"/>
                    </a:lnB>
                    <a:noFill/>
                  </a:tcPr>
                </a:tc>
                <a:tc>
                  <a:txBody>
                    <a:bodyPr/>
                    <a:lstStyle/>
                    <a:p>
                      <a:pPr marL="342900" lvl="0" indent="-342900" fontAlgn="base">
                        <a:lnSpc>
                          <a:spcPts val="3375"/>
                        </a:lnSpc>
                        <a:buFont typeface="Arial" panose="020B0604020202020204" pitchFamily="34" charset="0"/>
                        <a:buChar char="•"/>
                      </a:pPr>
                      <a:r>
                        <a:rPr lang="en-US" sz="2800">
                          <a:solidFill>
                            <a:srgbClr val="031E42"/>
                          </a:solidFill>
                          <a:effectLst/>
                          <a:latin typeface="Calibri"/>
                        </a:rPr>
                        <a:t>Web content</a:t>
                      </a:r>
                      <a:endParaRPr lang="en-US" sz="2240">
                        <a:solidFill>
                          <a:srgbClr val="031E42"/>
                        </a:solidFill>
                        <a:effectLst/>
                        <a:latin typeface="Calibri"/>
                      </a:endParaRPr>
                    </a:p>
                    <a:p>
                      <a:pPr marL="0" lvl="0" indent="0" fontAlgn="base">
                        <a:buNone/>
                      </a:pPr>
                      <a:endParaRPr lang="en-US" sz="2240">
                        <a:solidFill>
                          <a:srgbClr val="031E42"/>
                        </a:solidFill>
                        <a:effectLst/>
                        <a:latin typeface="Arial" panose="020B0604020202020204" pitchFamily="34" charset="0"/>
                      </a:endParaRPr>
                    </a:p>
                    <a:p>
                      <a:pPr marL="342900" lvl="0" indent="-342900" fontAlgn="base">
                        <a:lnSpc>
                          <a:spcPts val="3375"/>
                        </a:lnSpc>
                        <a:buFont typeface="Arial" panose="020B0604020202020204" pitchFamily="34" charset="0"/>
                        <a:buChar char="•"/>
                      </a:pPr>
                      <a:r>
                        <a:rPr lang="en-US" sz="2800">
                          <a:solidFill>
                            <a:srgbClr val="031E42"/>
                          </a:solidFill>
                          <a:effectLst/>
                          <a:latin typeface="Calibri"/>
                        </a:rPr>
                        <a:t>Social media posts</a:t>
                      </a:r>
                      <a:endParaRPr lang="en-US" sz="2240">
                        <a:solidFill>
                          <a:srgbClr val="031E42"/>
                        </a:solidFill>
                        <a:effectLst/>
                        <a:latin typeface="Calibri"/>
                      </a:endParaRPr>
                    </a:p>
                    <a:p>
                      <a:pPr marL="0" lvl="0" indent="0" fontAlgn="base">
                        <a:buNone/>
                      </a:pPr>
                      <a:endParaRPr lang="en-US" sz="2240">
                        <a:solidFill>
                          <a:srgbClr val="031E42"/>
                        </a:solidFill>
                        <a:effectLst/>
                        <a:latin typeface="Arial" panose="020B0604020202020204" pitchFamily="34" charset="0"/>
                      </a:endParaRPr>
                    </a:p>
                    <a:p>
                      <a:pPr marL="342900" lvl="0" indent="-342900" fontAlgn="base">
                        <a:lnSpc>
                          <a:spcPts val="3375"/>
                        </a:lnSpc>
                        <a:buFont typeface="Arial" panose="020B0604020202020204" pitchFamily="34" charset="0"/>
                        <a:buChar char="•"/>
                      </a:pPr>
                      <a:r>
                        <a:rPr lang="en-US" sz="2800">
                          <a:solidFill>
                            <a:srgbClr val="031E42"/>
                          </a:solidFill>
                          <a:effectLst/>
                          <a:latin typeface="Calibri"/>
                        </a:rPr>
                        <a:t>Software and apps</a:t>
                      </a:r>
                      <a:endParaRPr lang="en-US" sz="2240">
                        <a:solidFill>
                          <a:srgbClr val="031E42"/>
                        </a:solidFill>
                        <a:effectLst/>
                        <a:latin typeface="Calibri"/>
                      </a:endParaRPr>
                    </a:p>
                    <a:p>
                      <a:pPr marL="0" lvl="0" indent="0" fontAlgn="base">
                        <a:buNone/>
                      </a:pPr>
                      <a:endParaRPr lang="en-US" sz="2240">
                        <a:solidFill>
                          <a:srgbClr val="031E42"/>
                        </a:solidFill>
                        <a:effectLst/>
                        <a:latin typeface="Arial" panose="020B0604020202020204" pitchFamily="34" charset="0"/>
                      </a:endParaRPr>
                    </a:p>
                    <a:p>
                      <a:pPr marL="342900" lvl="0" indent="-342900" fontAlgn="base">
                        <a:lnSpc>
                          <a:spcPts val="3375"/>
                        </a:lnSpc>
                        <a:buFont typeface="Arial" panose="020B0604020202020204" pitchFamily="34" charset="0"/>
                        <a:buChar char="•"/>
                      </a:pPr>
                      <a:r>
                        <a:rPr lang="en-US" sz="2800">
                          <a:solidFill>
                            <a:srgbClr val="031E42"/>
                          </a:solidFill>
                          <a:effectLst/>
                          <a:latin typeface="Calibri"/>
                        </a:rPr>
                        <a:t>Staff/faculty trainings</a:t>
                      </a:r>
                      <a:endParaRPr lang="en-US" sz="2240">
                        <a:solidFill>
                          <a:srgbClr val="031E42"/>
                        </a:solidFill>
                        <a:effectLst/>
                        <a:latin typeface="Calibri"/>
                      </a:endParaRPr>
                    </a:p>
                    <a:p>
                      <a:pPr marL="0" lvl="0" indent="0" fontAlgn="base">
                        <a:buNone/>
                      </a:pPr>
                      <a:endParaRPr lang="en-US" sz="2240">
                        <a:solidFill>
                          <a:srgbClr val="031E42"/>
                        </a:solidFill>
                        <a:effectLst/>
                        <a:latin typeface="Arial" panose="020B0604020202020204" pitchFamily="34" charset="0"/>
                      </a:endParaRPr>
                    </a:p>
                    <a:p>
                      <a:pPr marL="342900" lvl="0" indent="-342900" fontAlgn="base">
                        <a:lnSpc>
                          <a:spcPts val="3375"/>
                        </a:lnSpc>
                        <a:buFont typeface="Arial" panose="020B0604020202020204" pitchFamily="34" charset="0"/>
                        <a:buChar char="•"/>
                      </a:pPr>
                      <a:r>
                        <a:rPr lang="en-US" sz="2800">
                          <a:solidFill>
                            <a:srgbClr val="031E42"/>
                          </a:solidFill>
                          <a:effectLst/>
                          <a:latin typeface="Calibri"/>
                        </a:rPr>
                        <a:t>University forms</a:t>
                      </a:r>
                      <a:endParaRPr lang="en-US" sz="2240">
                        <a:solidFill>
                          <a:srgbClr val="031E42"/>
                        </a:solidFill>
                        <a:effectLst/>
                        <a:latin typeface="Calibri"/>
                      </a:endParaRPr>
                    </a:p>
                  </a:txBody>
                  <a:tcPr>
                    <a:lnL w="9525" cap="flat" cmpd="sng" algn="ctr">
                      <a:solidFill>
                        <a:srgbClr val="031E42"/>
                      </a:solidFill>
                      <a:prstDash val="solid"/>
                      <a:round/>
                      <a:headEnd type="none" w="med" len="med"/>
                      <a:tailEnd type="none" w="med" len="med"/>
                    </a:lnL>
                    <a:lnR w="9525" cap="flat" cmpd="sng" algn="ctr">
                      <a:solidFill>
                        <a:srgbClr val="031E42"/>
                      </a:solidFill>
                      <a:prstDash val="solid"/>
                      <a:round/>
                      <a:headEnd type="none" w="med" len="med"/>
                      <a:tailEnd type="none" w="med" len="med"/>
                    </a:lnR>
                    <a:lnT w="9525" cap="flat" cmpd="sng" algn="ctr">
                      <a:solidFill>
                        <a:srgbClr val="031E42"/>
                      </a:solidFill>
                      <a:prstDash val="solid"/>
                      <a:round/>
                      <a:headEnd type="none" w="med" len="med"/>
                      <a:tailEnd type="none" w="med" len="med"/>
                    </a:lnT>
                    <a:lnB w="9525" cap="flat" cmpd="sng" algn="ctr">
                      <a:solidFill>
                        <a:srgbClr val="031E42"/>
                      </a:solidFill>
                      <a:prstDash val="solid"/>
                      <a:round/>
                      <a:headEnd type="none" w="med" len="med"/>
                      <a:tailEnd type="none" w="med" len="med"/>
                    </a:lnB>
                    <a:noFill/>
                  </a:tcPr>
                </a:tc>
                <a:tc>
                  <a:txBody>
                    <a:bodyPr/>
                    <a:lstStyle/>
                    <a:p>
                      <a:pPr marL="342900" lvl="0" indent="-342900" fontAlgn="base">
                        <a:lnSpc>
                          <a:spcPts val="3375"/>
                        </a:lnSpc>
                        <a:buFont typeface="Arial" panose="020B0604020202020204" pitchFamily="34" charset="0"/>
                        <a:buChar char="•"/>
                      </a:pPr>
                      <a:r>
                        <a:rPr lang="en-US" sz="2800">
                          <a:solidFill>
                            <a:srgbClr val="031E42"/>
                          </a:solidFill>
                          <a:effectLst/>
                          <a:latin typeface="Calibri"/>
                        </a:rPr>
                        <a:t>Digital content created in a student job</a:t>
                      </a:r>
                      <a:endParaRPr lang="en-US" sz="2240">
                        <a:solidFill>
                          <a:srgbClr val="031E42"/>
                        </a:solidFill>
                        <a:effectLst/>
                        <a:latin typeface="Calibri"/>
                      </a:endParaRPr>
                    </a:p>
                    <a:p>
                      <a:pPr marL="0" lvl="0" indent="0" fontAlgn="base">
                        <a:buNone/>
                      </a:pPr>
                      <a:endParaRPr lang="en-US" sz="2240">
                        <a:solidFill>
                          <a:srgbClr val="031E42"/>
                        </a:solidFill>
                        <a:effectLst/>
                        <a:latin typeface="Arial" panose="020B0604020202020204" pitchFamily="34" charset="0"/>
                      </a:endParaRPr>
                    </a:p>
                    <a:p>
                      <a:pPr marL="342900" lvl="0" indent="-342900" fontAlgn="base">
                        <a:lnSpc>
                          <a:spcPts val="3375"/>
                        </a:lnSpc>
                        <a:buFont typeface="Arial" panose="020B0604020202020204" pitchFamily="34" charset="0"/>
                        <a:buChar char="•"/>
                      </a:pPr>
                      <a:r>
                        <a:rPr lang="en-US" sz="2800">
                          <a:solidFill>
                            <a:srgbClr val="031E42"/>
                          </a:solidFill>
                          <a:effectLst/>
                          <a:latin typeface="Calibri"/>
                        </a:rPr>
                        <a:t>Digital content created for a University sponsored student organization</a:t>
                      </a:r>
                      <a:endParaRPr lang="en-US" sz="2240">
                        <a:solidFill>
                          <a:srgbClr val="031E42"/>
                        </a:solidFill>
                        <a:effectLst/>
                        <a:latin typeface="Calibri"/>
                      </a:endParaRPr>
                    </a:p>
                    <a:p>
                      <a:pPr marL="0" lvl="0" indent="0">
                        <a:lnSpc>
                          <a:spcPts val="3375"/>
                        </a:lnSpc>
                        <a:buNone/>
                      </a:pPr>
                      <a:endParaRPr lang="en-US" sz="2800">
                        <a:solidFill>
                          <a:srgbClr val="031E42"/>
                        </a:solidFill>
                        <a:effectLst/>
                        <a:latin typeface="Calibri"/>
                      </a:endParaRPr>
                    </a:p>
                    <a:p>
                      <a:pPr marL="342900" lvl="0" indent="-342900" fontAlgn="base">
                        <a:lnSpc>
                          <a:spcPts val="3375"/>
                        </a:lnSpc>
                        <a:buFont typeface="Arial" panose="020B0604020202020204" pitchFamily="34" charset="0"/>
                        <a:buChar char="•"/>
                      </a:pPr>
                      <a:r>
                        <a:rPr lang="en-US" sz="2800">
                          <a:solidFill>
                            <a:srgbClr val="031E42"/>
                          </a:solidFill>
                          <a:effectLst/>
                          <a:latin typeface="Calibri"/>
                        </a:rPr>
                        <a:t>A Student's individual Coursework does </a:t>
                      </a:r>
                      <a:r>
                        <a:rPr lang="en-US" sz="2800" b="1">
                          <a:solidFill>
                            <a:srgbClr val="031E42"/>
                          </a:solidFill>
                          <a:effectLst/>
                          <a:latin typeface="Calibri"/>
                        </a:rPr>
                        <a:t>not</a:t>
                      </a:r>
                      <a:r>
                        <a:rPr lang="en-US" sz="2800">
                          <a:solidFill>
                            <a:srgbClr val="031E42"/>
                          </a:solidFill>
                          <a:effectLst/>
                          <a:latin typeface="Calibri"/>
                        </a:rPr>
                        <a:t> need to be made accessible</a:t>
                      </a:r>
                      <a:endParaRPr lang="en-US" sz="2240">
                        <a:solidFill>
                          <a:srgbClr val="031E42"/>
                        </a:solidFill>
                        <a:effectLst/>
                        <a:latin typeface="Calibri"/>
                      </a:endParaRPr>
                    </a:p>
                    <a:p>
                      <a:pPr marL="342900" lvl="0" indent="-342900" fontAlgn="base">
                        <a:buFont typeface="Arial" panose="020B0604020202020204" pitchFamily="34" charset="0"/>
                        <a:buChar char="•"/>
                      </a:pPr>
                      <a:endParaRPr lang="en-US" sz="1440">
                        <a:solidFill>
                          <a:srgbClr val="031E42"/>
                        </a:solidFill>
                        <a:effectLst/>
                        <a:latin typeface="Arial" panose="020B0604020202020204" pitchFamily="34" charset="0"/>
                      </a:endParaRPr>
                    </a:p>
                  </a:txBody>
                  <a:tcPr>
                    <a:lnL w="9525" cap="flat" cmpd="sng" algn="ctr">
                      <a:solidFill>
                        <a:srgbClr val="031E42"/>
                      </a:solidFill>
                      <a:prstDash val="solid"/>
                      <a:round/>
                      <a:headEnd type="none" w="med" len="med"/>
                      <a:tailEnd type="none" w="med" len="med"/>
                    </a:lnL>
                    <a:lnR w="9525" cap="flat" cmpd="sng" algn="ctr">
                      <a:solidFill>
                        <a:srgbClr val="031E42"/>
                      </a:solidFill>
                      <a:prstDash val="solid"/>
                      <a:round/>
                      <a:headEnd type="none" w="med" len="med"/>
                      <a:tailEnd type="none" w="med" len="med"/>
                    </a:lnR>
                    <a:lnT w="9525" cap="flat" cmpd="sng" algn="ctr">
                      <a:solidFill>
                        <a:srgbClr val="031E42"/>
                      </a:solidFill>
                      <a:prstDash val="solid"/>
                      <a:round/>
                      <a:headEnd type="none" w="med" len="med"/>
                      <a:tailEnd type="none" w="med" len="med"/>
                    </a:lnT>
                    <a:lnB w="9525" cap="flat" cmpd="sng" algn="ctr">
                      <a:solidFill>
                        <a:srgbClr val="031E42"/>
                      </a:solidFill>
                      <a:prstDash val="solid"/>
                      <a:round/>
                      <a:headEnd type="none" w="med" len="med"/>
                      <a:tailEnd type="none" w="med" len="med"/>
                    </a:lnB>
                    <a:noFill/>
                  </a:tcPr>
                </a:tc>
                <a:extLst>
                  <a:ext uri="{0D108BD9-81ED-4DB2-BD59-A6C34878D82A}">
                    <a16:rowId xmlns:a16="http://schemas.microsoft.com/office/drawing/2014/main" val="3177175254"/>
                  </a:ext>
                </a:extLst>
              </a:tr>
            </a:tbl>
          </a:graphicData>
        </a:graphic>
      </p:graphicFrame>
    </p:spTree>
    <p:extLst>
      <p:ext uri="{BB962C8B-B14F-4D97-AF65-F5344CB8AC3E}">
        <p14:creationId xmlns:p14="http://schemas.microsoft.com/office/powerpoint/2010/main" val="3901246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A5E25-00E1-C8A5-0C2D-8DC584D57E2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D2556F4-EB35-70DC-03A2-EE12916CCFC7}"/>
              </a:ext>
            </a:extLst>
          </p:cNvPr>
          <p:cNvSpPr>
            <a:spLocks noGrp="1"/>
          </p:cNvSpPr>
          <p:nvPr>
            <p:ph type="title" idx="4294967295"/>
          </p:nvPr>
        </p:nvSpPr>
        <p:spPr>
          <a:xfrm>
            <a:off x="4242382" y="2570062"/>
            <a:ext cx="12573000" cy="21181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ct val="20000"/>
              </a:spcBef>
              <a:defRPr/>
            </a:pPr>
            <a:r>
              <a:rPr lang="en-US" sz="11500" b="1">
                <a:solidFill>
                  <a:schemeClr val="bg2"/>
                </a:solidFill>
                <a:latin typeface="Montserrat"/>
                <a:ea typeface="+mn-ea"/>
                <a:cs typeface="+mn-cs"/>
              </a:rPr>
              <a:t>Accessible Course Materials</a:t>
            </a:r>
          </a:p>
        </p:txBody>
      </p:sp>
    </p:spTree>
    <p:extLst>
      <p:ext uri="{BB962C8B-B14F-4D97-AF65-F5344CB8AC3E}">
        <p14:creationId xmlns:p14="http://schemas.microsoft.com/office/powerpoint/2010/main" val="788101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873B93-6DEC-41C5-F110-22C81AB8B93F}"/>
              </a:ext>
            </a:extLst>
          </p:cNvPr>
          <p:cNvSpPr>
            <a:spLocks noGrp="1"/>
          </p:cNvSpPr>
          <p:nvPr>
            <p:ph type="title" idx="4294967295"/>
          </p:nvPr>
        </p:nvSpPr>
        <p:spPr>
          <a:xfrm>
            <a:off x="2188580" y="151918"/>
            <a:ext cx="11658600" cy="1219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7200" b="1">
                <a:latin typeface="Montserrat"/>
                <a:ea typeface="+mn-ea"/>
                <a:cs typeface="+mn-cs"/>
              </a:rPr>
              <a:t>P.O.U.R.</a:t>
            </a:r>
            <a:r>
              <a:rPr kumimoji="0" lang="en-US" sz="7200" b="1" i="0" u="none" strike="noStrike" kern="1200" cap="none" spc="0" normalizeH="0" baseline="0" noProof="0">
                <a:ln>
                  <a:noFill/>
                </a:ln>
                <a:effectLst/>
                <a:uLnTx/>
                <a:uFillTx/>
                <a:latin typeface="Montserrat"/>
                <a:ea typeface="+mn-ea"/>
                <a:cs typeface="+mn-cs"/>
              </a:rPr>
              <a:t> enough for all</a:t>
            </a:r>
            <a:endParaRPr kumimoji="0" lang="en-US" sz="7200" b="1" i="0" u="none" strike="noStrike" kern="1200" cap="none" spc="0" normalizeH="0" baseline="0" noProof="0">
              <a:ln>
                <a:noFill/>
              </a:ln>
              <a:effectLst/>
              <a:uLnTx/>
              <a:uFillTx/>
              <a:latin typeface="Montserrat" pitchFamily="2" charset="77"/>
              <a:ea typeface="+mn-ea"/>
              <a:cs typeface="+mn-cs"/>
            </a:endParaRPr>
          </a:p>
        </p:txBody>
      </p:sp>
      <p:sp>
        <p:nvSpPr>
          <p:cNvPr id="4" name="Oval 3">
            <a:extLst>
              <a:ext uri="{FF2B5EF4-FFF2-40B4-BE49-F238E27FC236}">
                <a16:creationId xmlns:a16="http://schemas.microsoft.com/office/drawing/2014/main" id="{5026E2A1-D8EB-47E4-8795-A8EAC64B20C9}"/>
              </a:ext>
              <a:ext uri="{C183D7F6-B498-43B3-948B-1728B52AA6E4}">
                <adec:decorative xmlns:adec="http://schemas.microsoft.com/office/drawing/2017/decorative" val="1"/>
              </a:ext>
            </a:extLst>
          </p:cNvPr>
          <p:cNvSpPr/>
          <p:nvPr/>
        </p:nvSpPr>
        <p:spPr>
          <a:xfrm>
            <a:off x="2462803" y="2314678"/>
            <a:ext cx="3471618" cy="3345049"/>
          </a:xfrm>
          <a:prstGeom prst="ellipse">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665F13E0-CF69-8999-3D47-EACABF25B40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40306" y="2559452"/>
            <a:ext cx="2896563" cy="2780817"/>
          </a:xfrm>
          <a:prstGeom prst="rect">
            <a:avLst/>
          </a:prstGeom>
        </p:spPr>
      </p:pic>
      <p:sp>
        <p:nvSpPr>
          <p:cNvPr id="6" name="Oval 5">
            <a:extLst>
              <a:ext uri="{FF2B5EF4-FFF2-40B4-BE49-F238E27FC236}">
                <a16:creationId xmlns:a16="http://schemas.microsoft.com/office/drawing/2014/main" id="{A832C140-D1C3-CE1B-F7C3-4691FF66784C}"/>
              </a:ext>
              <a:ext uri="{C183D7F6-B498-43B3-948B-1728B52AA6E4}">
                <adec:decorative xmlns:adec="http://schemas.microsoft.com/office/drawing/2017/decorative" val="1"/>
              </a:ext>
            </a:extLst>
          </p:cNvPr>
          <p:cNvSpPr/>
          <p:nvPr/>
        </p:nvSpPr>
        <p:spPr>
          <a:xfrm>
            <a:off x="6369258" y="2314677"/>
            <a:ext cx="3471618" cy="3345049"/>
          </a:xfrm>
          <a:prstGeom prst="ellipse">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BE9A75B-0BB3-6594-6EA0-66F7DD2BCBB4}"/>
              </a:ext>
              <a:ext uri="{C183D7F6-B498-43B3-948B-1728B52AA6E4}">
                <adec:decorative xmlns:adec="http://schemas.microsoft.com/office/drawing/2017/decorative" val="1"/>
              </a:ext>
            </a:extLst>
          </p:cNvPr>
          <p:cNvSpPr/>
          <p:nvPr/>
        </p:nvSpPr>
        <p:spPr>
          <a:xfrm>
            <a:off x="10275714" y="2314678"/>
            <a:ext cx="3471618" cy="3345049"/>
          </a:xfrm>
          <a:prstGeom prst="ellipse">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6156747-46AD-CBF2-997A-1E71C75AA2D3}"/>
              </a:ext>
              <a:ext uri="{C183D7F6-B498-43B3-948B-1728B52AA6E4}">
                <adec:decorative xmlns:adec="http://schemas.microsoft.com/office/drawing/2017/decorative" val="1"/>
              </a:ext>
            </a:extLst>
          </p:cNvPr>
          <p:cNvSpPr/>
          <p:nvPr/>
        </p:nvSpPr>
        <p:spPr>
          <a:xfrm>
            <a:off x="14268980" y="2314677"/>
            <a:ext cx="3471618" cy="3345049"/>
          </a:xfrm>
          <a:prstGeom prst="ellipse">
            <a:avLst/>
          </a:prstGeom>
          <a:solidFill>
            <a:schemeClr val="tx1">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638E1B79-605B-5365-B521-28351F5B7ED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48040" y="2646262"/>
            <a:ext cx="2708475" cy="2694006"/>
          </a:xfrm>
          <a:prstGeom prst="rect">
            <a:avLst/>
          </a:prstGeom>
        </p:spPr>
      </p:pic>
      <p:pic>
        <p:nvPicPr>
          <p:cNvPr id="11" name="Graphic 10">
            <a:extLst>
              <a:ext uri="{FF2B5EF4-FFF2-40B4-BE49-F238E27FC236}">
                <a16:creationId xmlns:a16="http://schemas.microsoft.com/office/drawing/2014/main" id="{9A0FE8CC-33E2-1843-25AA-B89943A1BAF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54497" y="2516047"/>
            <a:ext cx="2694006" cy="2650602"/>
          </a:xfrm>
          <a:prstGeom prst="rect">
            <a:avLst/>
          </a:prstGeom>
        </p:spPr>
      </p:pic>
      <p:pic>
        <p:nvPicPr>
          <p:cNvPr id="12" name="Graphic 11">
            <a:extLst>
              <a:ext uri="{FF2B5EF4-FFF2-40B4-BE49-F238E27FC236}">
                <a16:creationId xmlns:a16="http://schemas.microsoft.com/office/drawing/2014/main" id="{04BB966D-5644-AF29-6FEF-589ADFC606E0}"/>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589888" y="2747541"/>
            <a:ext cx="2202083" cy="2187615"/>
          </a:xfrm>
          <a:prstGeom prst="rect">
            <a:avLst/>
          </a:prstGeom>
        </p:spPr>
      </p:pic>
      <p:pic>
        <p:nvPicPr>
          <p:cNvPr id="14" name="Graphic 13">
            <a:extLst>
              <a:ext uri="{FF2B5EF4-FFF2-40B4-BE49-F238E27FC236}">
                <a16:creationId xmlns:a16="http://schemas.microsoft.com/office/drawing/2014/main" id="{099F352B-43A0-ED2F-3E65-9038416CC973}"/>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877572" y="3528832"/>
            <a:ext cx="1579944" cy="1637817"/>
          </a:xfrm>
          <a:prstGeom prst="rect">
            <a:avLst/>
          </a:prstGeom>
        </p:spPr>
      </p:pic>
      <p:sp>
        <p:nvSpPr>
          <p:cNvPr id="15" name="Rectangle: Rounded Corners 14">
            <a:extLst>
              <a:ext uri="{FF2B5EF4-FFF2-40B4-BE49-F238E27FC236}">
                <a16:creationId xmlns:a16="http://schemas.microsoft.com/office/drawing/2014/main" id="{A514BEDF-2930-2CBA-9F26-0ECFC4799D98}"/>
              </a:ext>
              <a:ext uri="{C183D7F6-B498-43B3-948B-1728B52AA6E4}">
                <adec:decorative xmlns:adec="http://schemas.microsoft.com/office/drawing/2017/decorative" val="1"/>
              </a:ext>
            </a:extLst>
          </p:cNvPr>
          <p:cNvSpPr/>
          <p:nvPr/>
        </p:nvSpPr>
        <p:spPr>
          <a:xfrm>
            <a:off x="16371388" y="3801006"/>
            <a:ext cx="370512" cy="669029"/>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6D466AF-3217-98FF-4CC4-A9F3720CA2FA}"/>
              </a:ext>
              <a:ext uri="{C183D7F6-B498-43B3-948B-1728B52AA6E4}">
                <adec:decorative xmlns:adec="http://schemas.microsoft.com/office/drawing/2017/decorative" val="1"/>
              </a:ext>
            </a:extLst>
          </p:cNvPr>
          <p:cNvSpPr/>
          <p:nvPr/>
        </p:nvSpPr>
        <p:spPr>
          <a:xfrm>
            <a:off x="16554698" y="3639259"/>
            <a:ext cx="219550" cy="129878"/>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
            <a:extLst>
              <a:ext uri="{FF2B5EF4-FFF2-40B4-BE49-F238E27FC236}">
                <a16:creationId xmlns:a16="http://schemas.microsoft.com/office/drawing/2014/main" id="{228BF19D-2733-D253-B215-E3431789BDAA}"/>
              </a:ext>
            </a:extLst>
          </p:cNvPr>
          <p:cNvSpPr txBox="1">
            <a:spLocks/>
          </p:cNvSpPr>
          <p:nvPr/>
        </p:nvSpPr>
        <p:spPr>
          <a:xfrm>
            <a:off x="2460399" y="5985198"/>
            <a:ext cx="3691722" cy="1236259"/>
          </a:xfrm>
          <a:prstGeom prst="rect">
            <a:avLst/>
          </a:prstGeom>
        </p:spPr>
        <p:txBody>
          <a:bodyPr lIns="91440" tIns="45720" rIns="91440" bIns="45720" anchor="t"/>
          <a:lstStyle>
            <a:lvl1pPr marL="0" indent="0" algn="l" defTabSz="914400" rtl="0" eaLnBrk="1" latinLnBrk="0" hangingPunct="1">
              <a:spcBef>
                <a:spcPct val="20000"/>
              </a:spcBef>
              <a:buFont typeface="Arial" pitchFamily="34" charset="0"/>
              <a:buNone/>
              <a:defRPr sz="7200" b="1" i="0" kern="1200">
                <a:solidFill>
                  <a:schemeClr val="tx1"/>
                </a:solidFill>
                <a:latin typeface="Montserrat" pitchFamily="2" charset="77"/>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4000">
                <a:latin typeface="Montserrat"/>
              </a:rPr>
              <a:t>Perceivable</a:t>
            </a:r>
          </a:p>
          <a:p>
            <a:pPr algn="ctr"/>
            <a:r>
              <a:rPr lang="en-US" sz="3200" b="0">
                <a:latin typeface="Montserrat"/>
              </a:rPr>
              <a:t>Content is available to users via sight, hearing, and/or touch</a:t>
            </a:r>
            <a:endParaRPr lang="en-US" sz="3200" b="0"/>
          </a:p>
        </p:txBody>
      </p:sp>
      <p:sp>
        <p:nvSpPr>
          <p:cNvPr id="21" name="Text Placeholder 1">
            <a:extLst>
              <a:ext uri="{FF2B5EF4-FFF2-40B4-BE49-F238E27FC236}">
                <a16:creationId xmlns:a16="http://schemas.microsoft.com/office/drawing/2014/main" id="{AD67759F-AF28-A07D-E500-A9BB9BD1364F}"/>
              </a:ext>
            </a:extLst>
          </p:cNvPr>
          <p:cNvSpPr txBox="1">
            <a:spLocks/>
          </p:cNvSpPr>
          <p:nvPr/>
        </p:nvSpPr>
        <p:spPr>
          <a:xfrm>
            <a:off x="6554727" y="5985197"/>
            <a:ext cx="3094633" cy="1236259"/>
          </a:xfrm>
          <a:prstGeom prst="rect">
            <a:avLst/>
          </a:prstGeom>
        </p:spPr>
        <p:txBody>
          <a:bodyPr lIns="91440" tIns="45720" rIns="91440" bIns="45720" anchor="t"/>
          <a:lstStyle>
            <a:lvl1pPr marL="0" indent="0" algn="l" defTabSz="914400" rtl="0" eaLnBrk="1" latinLnBrk="0" hangingPunct="1">
              <a:spcBef>
                <a:spcPct val="20000"/>
              </a:spcBef>
              <a:buFont typeface="Arial" pitchFamily="34" charset="0"/>
              <a:buNone/>
              <a:defRPr sz="7200" b="1" i="0" kern="1200">
                <a:solidFill>
                  <a:schemeClr val="tx1"/>
                </a:solidFill>
                <a:latin typeface="Montserrat" pitchFamily="2" charset="77"/>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4000">
                <a:latin typeface="Montserrat"/>
              </a:rPr>
              <a:t>Operable</a:t>
            </a:r>
          </a:p>
          <a:p>
            <a:pPr algn="ctr"/>
            <a:r>
              <a:rPr lang="en-US" sz="3200" b="0">
                <a:latin typeface="Montserrat"/>
              </a:rPr>
              <a:t>Content is keyboard accessible and navigable</a:t>
            </a:r>
            <a:endParaRPr lang="en-US" sz="3200" b="0"/>
          </a:p>
        </p:txBody>
      </p:sp>
      <p:sp>
        <p:nvSpPr>
          <p:cNvPr id="22" name="Text Placeholder 1">
            <a:extLst>
              <a:ext uri="{FF2B5EF4-FFF2-40B4-BE49-F238E27FC236}">
                <a16:creationId xmlns:a16="http://schemas.microsoft.com/office/drawing/2014/main" id="{D6E59F22-ED1D-8909-7FBC-018ED088AD73}"/>
              </a:ext>
            </a:extLst>
          </p:cNvPr>
          <p:cNvSpPr txBox="1">
            <a:spLocks/>
          </p:cNvSpPr>
          <p:nvPr/>
        </p:nvSpPr>
        <p:spPr>
          <a:xfrm>
            <a:off x="10205502" y="5985196"/>
            <a:ext cx="4049975" cy="1236259"/>
          </a:xfrm>
          <a:prstGeom prst="rect">
            <a:avLst/>
          </a:prstGeom>
        </p:spPr>
        <p:txBody>
          <a:bodyPr lIns="91440" tIns="45720" rIns="91440" bIns="45720" anchor="t"/>
          <a:lstStyle>
            <a:lvl1pPr marL="0" indent="0" algn="l" defTabSz="914400" rtl="0" eaLnBrk="1" latinLnBrk="0" hangingPunct="1">
              <a:spcBef>
                <a:spcPct val="20000"/>
              </a:spcBef>
              <a:buFont typeface="Arial" pitchFamily="34" charset="0"/>
              <a:buNone/>
              <a:defRPr sz="7200" b="1" i="0" kern="1200">
                <a:solidFill>
                  <a:schemeClr val="tx1"/>
                </a:solidFill>
                <a:latin typeface="Montserrat" pitchFamily="2" charset="77"/>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3500">
                <a:latin typeface="Montserrat"/>
              </a:rPr>
              <a:t>Understandable</a:t>
            </a:r>
          </a:p>
          <a:p>
            <a:pPr algn="ctr"/>
            <a:r>
              <a:rPr lang="en-US" sz="3200" b="0">
                <a:latin typeface="Montserrat"/>
              </a:rPr>
              <a:t>Content is readable with clear labels and instructions</a:t>
            </a:r>
            <a:endParaRPr lang="en-US" sz="3200" b="0"/>
          </a:p>
        </p:txBody>
      </p:sp>
      <p:sp>
        <p:nvSpPr>
          <p:cNvPr id="23" name="Text Placeholder 1">
            <a:extLst>
              <a:ext uri="{FF2B5EF4-FFF2-40B4-BE49-F238E27FC236}">
                <a16:creationId xmlns:a16="http://schemas.microsoft.com/office/drawing/2014/main" id="{F0F07DB7-4B5D-D60B-AE53-93F24792EE2C}"/>
              </a:ext>
            </a:extLst>
          </p:cNvPr>
          <p:cNvSpPr txBox="1">
            <a:spLocks/>
          </p:cNvSpPr>
          <p:nvPr/>
        </p:nvSpPr>
        <p:spPr>
          <a:xfrm>
            <a:off x="14453368" y="5985197"/>
            <a:ext cx="3111692" cy="1236259"/>
          </a:xfrm>
          <a:prstGeom prst="rect">
            <a:avLst/>
          </a:prstGeom>
        </p:spPr>
        <p:txBody>
          <a:bodyPr lIns="91440" tIns="45720" rIns="91440" bIns="45720" anchor="t"/>
          <a:lstStyle>
            <a:lvl1pPr marL="0" indent="0" algn="l" defTabSz="914400" rtl="0" eaLnBrk="1" latinLnBrk="0" hangingPunct="1">
              <a:spcBef>
                <a:spcPct val="20000"/>
              </a:spcBef>
              <a:buFont typeface="Arial" pitchFamily="34" charset="0"/>
              <a:buNone/>
              <a:defRPr sz="7200" b="1" i="0" kern="1200">
                <a:solidFill>
                  <a:schemeClr val="tx1"/>
                </a:solidFill>
                <a:latin typeface="Montserrat" pitchFamily="2" charset="77"/>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4000">
                <a:latin typeface="Montserrat"/>
              </a:rPr>
              <a:t>Robust</a:t>
            </a:r>
          </a:p>
          <a:p>
            <a:pPr algn="ctr"/>
            <a:r>
              <a:rPr lang="en-US" sz="3200" b="0">
                <a:latin typeface="Montserrat"/>
              </a:rPr>
              <a:t>Content works with a variety of devices and browsers</a:t>
            </a:r>
            <a:endParaRPr lang="en-US" sz="3200" b="0"/>
          </a:p>
        </p:txBody>
      </p:sp>
    </p:spTree>
    <p:extLst>
      <p:ext uri="{BB962C8B-B14F-4D97-AF65-F5344CB8AC3E}">
        <p14:creationId xmlns:p14="http://schemas.microsoft.com/office/powerpoint/2010/main" val="9465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15" grpId="0" animBg="1"/>
      <p:bldP spid="18"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0F1BAF-6D20-DDCB-9B71-C90EC799F4B8}"/>
              </a:ext>
            </a:extLst>
          </p:cNvPr>
          <p:cNvSpPr>
            <a:spLocks noGrp="1"/>
          </p:cNvSpPr>
          <p:nvPr>
            <p:ph type="title" idx="4294967295"/>
          </p:nvPr>
        </p:nvSpPr>
        <p:spPr>
          <a:xfrm>
            <a:off x="2268255" y="258349"/>
            <a:ext cx="14743134" cy="1219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200" b="1" i="0" u="none" strike="noStrike" kern="1200" cap="none" spc="0" normalizeH="0" baseline="0" noProof="0">
                <a:ln>
                  <a:noFill/>
                </a:ln>
                <a:solidFill>
                  <a:schemeClr val="tx1"/>
                </a:solidFill>
                <a:effectLst/>
                <a:uLnTx/>
                <a:uFillTx/>
                <a:latin typeface="Montserrat"/>
                <a:ea typeface="+mn-ea"/>
                <a:cs typeface="+mn-cs"/>
              </a:rPr>
              <a:t>Documents and Slides- Basics</a:t>
            </a:r>
            <a:endParaRPr kumimoji="0" lang="en-US" sz="7200" b="1" i="0" u="none" strike="noStrike" kern="1200" cap="none" spc="0" normalizeH="0" baseline="0" noProof="0">
              <a:ln>
                <a:noFill/>
              </a:ln>
              <a:solidFill>
                <a:schemeClr val="tx1"/>
              </a:solidFill>
              <a:effectLst/>
              <a:uLnTx/>
              <a:uFillTx/>
              <a:latin typeface="Montserrat" pitchFamily="2" charset="77"/>
              <a:ea typeface="+mn-ea"/>
              <a:cs typeface="+mn-cs"/>
            </a:endParaRPr>
          </a:p>
        </p:txBody>
      </p:sp>
      <p:sp>
        <p:nvSpPr>
          <p:cNvPr id="7" name="TextBox 6">
            <a:extLst>
              <a:ext uri="{FF2B5EF4-FFF2-40B4-BE49-F238E27FC236}">
                <a16:creationId xmlns:a16="http://schemas.microsoft.com/office/drawing/2014/main" id="{917568EF-CFA3-7D98-6D9F-CF2FACD66C60}"/>
              </a:ext>
            </a:extLst>
          </p:cNvPr>
          <p:cNvSpPr txBox="1"/>
          <p:nvPr/>
        </p:nvSpPr>
        <p:spPr>
          <a:xfrm>
            <a:off x="2270342" y="1784958"/>
            <a:ext cx="15766444" cy="75405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4400" dirty="0">
                <a:ea typeface="Calibri"/>
                <a:cs typeface="Calibri"/>
              </a:rPr>
              <a:t>Files have a title that is relevant to the content of the document.</a:t>
            </a:r>
          </a:p>
          <a:p>
            <a:endParaRPr lang="en-US" sz="4400">
              <a:ea typeface="Calibri"/>
              <a:cs typeface="Calibri"/>
            </a:endParaRPr>
          </a:p>
          <a:p>
            <a:pPr marL="285750" indent="-285750">
              <a:buFont typeface="Arial"/>
              <a:buChar char="•"/>
            </a:pPr>
            <a:r>
              <a:rPr lang="en-US" sz="4400" dirty="0">
                <a:ea typeface="Calibri"/>
                <a:cs typeface="Calibri"/>
              </a:rPr>
              <a:t>All text is in the same, easy to read font.</a:t>
            </a:r>
            <a:endParaRPr lang="en-US" dirty="0"/>
          </a:p>
          <a:p>
            <a:endParaRPr lang="en-US" sz="4400">
              <a:ea typeface="Calibri"/>
              <a:cs typeface="Calibri"/>
            </a:endParaRPr>
          </a:p>
          <a:p>
            <a:pPr marL="285750" indent="-285750">
              <a:buFont typeface="Arial"/>
              <a:buChar char="•"/>
            </a:pPr>
            <a:r>
              <a:rPr lang="en-US" sz="4400" dirty="0">
                <a:ea typeface="Calibri"/>
                <a:cs typeface="Calibri"/>
              </a:rPr>
              <a:t>Text is readable in size: 12-point font is best (unless a student receives the accommodation of Enlarged Print with a specific font size).</a:t>
            </a:r>
          </a:p>
          <a:p>
            <a:endParaRPr lang="en-US" sz="4400">
              <a:ea typeface="Calibri"/>
              <a:cs typeface="Calibri"/>
            </a:endParaRPr>
          </a:p>
          <a:p>
            <a:pPr marL="285750" indent="-285750">
              <a:buFont typeface="Arial"/>
              <a:buChar char="•"/>
            </a:pPr>
            <a:r>
              <a:rPr lang="en-US" sz="4400" dirty="0">
                <a:ea typeface="Calibri"/>
                <a:cs typeface="Calibri"/>
              </a:rPr>
              <a:t> Bold text for emphasis, not all capital letters.</a:t>
            </a:r>
          </a:p>
          <a:p>
            <a:endParaRPr lang="en-US" sz="4400">
              <a:ea typeface="Calibri"/>
              <a:cs typeface="Calibri"/>
            </a:endParaRPr>
          </a:p>
          <a:p>
            <a:pPr marL="285750" indent="-285750">
              <a:buFont typeface="Arial"/>
              <a:buChar char="•"/>
            </a:pPr>
            <a:r>
              <a:rPr lang="en-US" sz="4400" dirty="0">
                <a:ea typeface="Calibri"/>
                <a:cs typeface="Calibri"/>
              </a:rPr>
              <a:t>Lists are created using the bullets feature.</a:t>
            </a:r>
          </a:p>
        </p:txBody>
      </p:sp>
    </p:spTree>
    <p:extLst>
      <p:ext uri="{BB962C8B-B14F-4D97-AF65-F5344CB8AC3E}">
        <p14:creationId xmlns:p14="http://schemas.microsoft.com/office/powerpoint/2010/main" val="4063755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BE942-0D2B-4608-E90B-BEE95673976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A9D8AD0-35C3-9982-6171-1193DFA3747E}"/>
              </a:ext>
            </a:extLst>
          </p:cNvPr>
          <p:cNvSpPr>
            <a:spLocks noGrp="1"/>
          </p:cNvSpPr>
          <p:nvPr>
            <p:ph type="title" idx="4294967295"/>
          </p:nvPr>
        </p:nvSpPr>
        <p:spPr>
          <a:xfrm>
            <a:off x="2268255" y="258349"/>
            <a:ext cx="15635613" cy="1219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6000" b="1" i="0" u="none" strike="noStrike" kern="1200" cap="none" spc="0" normalizeH="0" baseline="0" noProof="0">
                <a:ln>
                  <a:noFill/>
                </a:ln>
                <a:solidFill>
                  <a:schemeClr val="tx1"/>
                </a:solidFill>
                <a:effectLst/>
                <a:uLnTx/>
                <a:uFillTx/>
                <a:latin typeface="Montserrat"/>
                <a:ea typeface="+mn-ea"/>
                <a:cs typeface="+mn-cs"/>
              </a:rPr>
              <a:t>Documents and Slides- Specifics</a:t>
            </a:r>
            <a:endParaRPr kumimoji="0" lang="en-US" sz="6000" b="1" i="0" u="none" strike="noStrike" kern="1200" cap="none" spc="0" normalizeH="0" baseline="0" noProof="0">
              <a:ln>
                <a:noFill/>
              </a:ln>
              <a:solidFill>
                <a:schemeClr val="tx1"/>
              </a:solidFill>
              <a:effectLst/>
              <a:uLnTx/>
              <a:uFillTx/>
              <a:latin typeface="Montserrat" pitchFamily="2" charset="77"/>
              <a:ea typeface="+mn-ea"/>
              <a:cs typeface="+mn-cs"/>
            </a:endParaRPr>
          </a:p>
        </p:txBody>
      </p:sp>
      <p:sp>
        <p:nvSpPr>
          <p:cNvPr id="3" name="TextBox 2">
            <a:extLst>
              <a:ext uri="{FF2B5EF4-FFF2-40B4-BE49-F238E27FC236}">
                <a16:creationId xmlns:a16="http://schemas.microsoft.com/office/drawing/2014/main" id="{851AD7CA-1EC0-B586-40E5-10FAF78B14AB}"/>
              </a:ext>
            </a:extLst>
          </p:cNvPr>
          <p:cNvSpPr txBox="1"/>
          <p:nvPr/>
        </p:nvSpPr>
        <p:spPr>
          <a:xfrm>
            <a:off x="1956040" y="3359001"/>
            <a:ext cx="5385041" cy="5293757"/>
          </a:xfrm>
          <a:prstGeom prst="rect">
            <a:avLst/>
          </a:prstGeom>
          <a:solidFill>
            <a:schemeClr val="tx1">
              <a:lumMod val="10000"/>
              <a:lumOff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ea typeface="Calibri"/>
                <a:cs typeface="Calibri"/>
              </a:rPr>
              <a:t>Documents</a:t>
            </a:r>
            <a:endParaRPr lang="en-US" sz="4000">
              <a:ea typeface="Calibri"/>
              <a:cs typeface="Calibri"/>
            </a:endParaRPr>
          </a:p>
          <a:p>
            <a:pPr marL="285750" indent="-285750">
              <a:buFont typeface="Arial"/>
              <a:buChar char="•"/>
            </a:pPr>
            <a:r>
              <a:rPr lang="en-US" sz="4000">
                <a:ea typeface="Calibri"/>
                <a:cs typeface="Calibri"/>
              </a:rPr>
              <a:t>Headings are used within the Styles feature.</a:t>
            </a:r>
          </a:p>
          <a:p>
            <a:endParaRPr lang="en-US" sz="4000">
              <a:ea typeface="Calibri"/>
              <a:cs typeface="Calibri"/>
            </a:endParaRPr>
          </a:p>
          <a:p>
            <a:pPr marL="285750" indent="-285750">
              <a:buFont typeface="Arial"/>
              <a:buChar char="•"/>
            </a:pPr>
            <a:r>
              <a:rPr lang="en-US" sz="4000">
                <a:ea typeface="Calibri"/>
                <a:cs typeface="Calibri"/>
              </a:rPr>
              <a:t>Tables have headers and columns have headings</a:t>
            </a:r>
          </a:p>
          <a:p>
            <a:r>
              <a:rPr lang="en-US">
                <a:ea typeface="Calibri"/>
                <a:cs typeface="Calibri"/>
              </a:rPr>
              <a:t> </a:t>
            </a:r>
          </a:p>
        </p:txBody>
      </p:sp>
      <p:sp>
        <p:nvSpPr>
          <p:cNvPr id="4" name="TextBox 3">
            <a:extLst>
              <a:ext uri="{FF2B5EF4-FFF2-40B4-BE49-F238E27FC236}">
                <a16:creationId xmlns:a16="http://schemas.microsoft.com/office/drawing/2014/main" id="{00E3DA4B-6F11-49B2-66A2-DB88C2D8BDB6}"/>
              </a:ext>
            </a:extLst>
          </p:cNvPr>
          <p:cNvSpPr txBox="1"/>
          <p:nvPr/>
        </p:nvSpPr>
        <p:spPr>
          <a:xfrm>
            <a:off x="7172992" y="3359000"/>
            <a:ext cx="5553130" cy="6247864"/>
          </a:xfrm>
          <a:prstGeom prst="rect">
            <a:avLst/>
          </a:prstGeom>
          <a:solidFill>
            <a:schemeClr val="accent6">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ea typeface="Calibri"/>
                <a:cs typeface="Calibri"/>
              </a:rPr>
              <a:t>Presentations</a:t>
            </a:r>
            <a:endParaRPr lang="en-US" sz="4000">
              <a:ea typeface="Calibri"/>
              <a:cs typeface="Calibri"/>
            </a:endParaRPr>
          </a:p>
          <a:p>
            <a:pPr marL="285750" indent="-285750">
              <a:buFont typeface="Arial"/>
              <a:buChar char="•"/>
            </a:pPr>
            <a:r>
              <a:rPr lang="en-US" sz="4000">
                <a:ea typeface="Calibri"/>
                <a:cs typeface="Calibri"/>
              </a:rPr>
              <a:t>Each slide has a title unique to that slide.</a:t>
            </a:r>
          </a:p>
          <a:p>
            <a:endParaRPr lang="en-US" sz="2800">
              <a:ea typeface="Calibri"/>
              <a:cs typeface="Calibri"/>
            </a:endParaRPr>
          </a:p>
          <a:p>
            <a:endParaRPr lang="en-US" sz="2800">
              <a:ea typeface="Calibri"/>
              <a:cs typeface="Calibri"/>
            </a:endParaRPr>
          </a:p>
          <a:p>
            <a:pPr marL="285750" indent="-285750">
              <a:buFont typeface="Arial"/>
              <a:buChar char="•"/>
            </a:pPr>
            <a:r>
              <a:rPr lang="en-US" sz="4000">
                <a:ea typeface="Calibri"/>
                <a:cs typeface="Calibri"/>
              </a:rPr>
              <a:t>Images include alternative text.</a:t>
            </a:r>
          </a:p>
          <a:p>
            <a:endParaRPr lang="en-US" sz="2800">
              <a:ea typeface="Calibri"/>
              <a:cs typeface="Calibri"/>
            </a:endParaRPr>
          </a:p>
          <a:p>
            <a:pPr marL="285750" indent="-285750">
              <a:buFont typeface="Arial"/>
              <a:buChar char="•"/>
            </a:pPr>
            <a:r>
              <a:rPr lang="en-US" sz="4000">
                <a:ea typeface="Calibri"/>
                <a:cs typeface="Calibri"/>
              </a:rPr>
              <a:t>There is sufficient color contrast.</a:t>
            </a:r>
          </a:p>
          <a:p>
            <a:endParaRPr lang="en-US">
              <a:ea typeface="Calibri"/>
              <a:cs typeface="Calibri"/>
            </a:endParaRPr>
          </a:p>
          <a:p>
            <a:r>
              <a:rPr lang="en-US">
                <a:ea typeface="Calibri"/>
                <a:cs typeface="Calibri"/>
              </a:rPr>
              <a:t> </a:t>
            </a:r>
          </a:p>
        </p:txBody>
      </p:sp>
      <p:sp>
        <p:nvSpPr>
          <p:cNvPr id="5" name="TextBox 4">
            <a:extLst>
              <a:ext uri="{FF2B5EF4-FFF2-40B4-BE49-F238E27FC236}">
                <a16:creationId xmlns:a16="http://schemas.microsoft.com/office/drawing/2014/main" id="{7FDEEAEA-FFB7-E202-E1A7-7F09AB361DC7}"/>
              </a:ext>
            </a:extLst>
          </p:cNvPr>
          <p:cNvSpPr txBox="1"/>
          <p:nvPr/>
        </p:nvSpPr>
        <p:spPr>
          <a:xfrm>
            <a:off x="12709310" y="3358999"/>
            <a:ext cx="5553129" cy="6247864"/>
          </a:xfrm>
          <a:prstGeom prst="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ea typeface="Calibri"/>
                <a:cs typeface="Calibri"/>
              </a:rPr>
              <a:t>Excel</a:t>
            </a:r>
            <a:endParaRPr lang="en-US" sz="4000">
              <a:ea typeface="Calibri"/>
              <a:cs typeface="Calibri"/>
            </a:endParaRPr>
          </a:p>
          <a:p>
            <a:pPr marL="857250" indent="-571500">
              <a:buFont typeface="Arial"/>
              <a:buChar char="•"/>
            </a:pPr>
            <a:r>
              <a:rPr lang="en-US" sz="3600">
                <a:ea typeface="Calibri"/>
                <a:cs typeface="Calibri"/>
              </a:rPr>
              <a:t>All worksheets have a unique name.</a:t>
            </a:r>
          </a:p>
          <a:p>
            <a:pPr marL="342900" indent="-342900">
              <a:buFont typeface="Arial"/>
              <a:buChar char="•"/>
            </a:pPr>
            <a:endParaRPr lang="en-US" sz="2400">
              <a:ea typeface="Calibri"/>
              <a:cs typeface="Calibri"/>
            </a:endParaRPr>
          </a:p>
          <a:p>
            <a:pPr marL="342900" indent="-342900">
              <a:buFont typeface="Arial"/>
              <a:buChar char="•"/>
            </a:pPr>
            <a:endParaRPr lang="en-US" sz="2400">
              <a:ea typeface="Calibri"/>
              <a:cs typeface="Calibri"/>
            </a:endParaRPr>
          </a:p>
          <a:p>
            <a:pPr marL="857250" indent="-571500">
              <a:buFont typeface="Arial"/>
              <a:buChar char="•"/>
            </a:pPr>
            <a:r>
              <a:rPr lang="en-US" sz="3600">
                <a:ea typeface="Calibri"/>
                <a:cs typeface="Calibri"/>
              </a:rPr>
              <a:t>Cell A1 contains title of worksheet or location of data.</a:t>
            </a:r>
          </a:p>
          <a:p>
            <a:pPr marL="342900" indent="-342900">
              <a:buFont typeface="Arial"/>
              <a:buChar char="•"/>
            </a:pPr>
            <a:endParaRPr lang="en-US" sz="2400">
              <a:ea typeface="Calibri"/>
              <a:cs typeface="Calibri"/>
            </a:endParaRPr>
          </a:p>
          <a:p>
            <a:pPr marL="857250" indent="-571500">
              <a:buFont typeface="Arial"/>
              <a:buChar char="•"/>
            </a:pPr>
            <a:r>
              <a:rPr lang="en-US" sz="3600">
                <a:ea typeface="Calibri"/>
                <a:cs typeface="Calibri"/>
              </a:rPr>
              <a:t>Rows and Columns have labels.</a:t>
            </a:r>
          </a:p>
          <a:p>
            <a:endParaRPr lang="en-US">
              <a:ea typeface="Calibri"/>
              <a:cs typeface="Calibri"/>
            </a:endParaRPr>
          </a:p>
          <a:p>
            <a:r>
              <a:rPr lang="en-US">
                <a:ea typeface="Calibri"/>
                <a:cs typeface="Calibri"/>
              </a:rPr>
              <a:t> </a:t>
            </a:r>
          </a:p>
        </p:txBody>
      </p:sp>
      <p:pic>
        <p:nvPicPr>
          <p:cNvPr id="6" name="Picture 5" descr="The Microsoft Word Logo">
            <a:extLst>
              <a:ext uri="{FF2B5EF4-FFF2-40B4-BE49-F238E27FC236}">
                <a16:creationId xmlns:a16="http://schemas.microsoft.com/office/drawing/2014/main" id="{445A98DF-DC9D-3F3C-02D7-6D84A6737EF4}"/>
              </a:ext>
            </a:extLst>
          </p:cNvPr>
          <p:cNvPicPr>
            <a:picLocks noChangeAspect="1"/>
          </p:cNvPicPr>
          <p:nvPr/>
        </p:nvPicPr>
        <p:blipFill>
          <a:blip r:embed="rId2"/>
          <a:stretch>
            <a:fillRect/>
          </a:stretch>
        </p:blipFill>
        <p:spPr>
          <a:xfrm>
            <a:off x="3698302" y="1918166"/>
            <a:ext cx="1280666" cy="1176151"/>
          </a:xfrm>
          <a:prstGeom prst="rect">
            <a:avLst/>
          </a:prstGeom>
        </p:spPr>
      </p:pic>
      <p:pic>
        <p:nvPicPr>
          <p:cNvPr id="8" name="Picture 7" descr="The Microsoft PowerPoint Logo">
            <a:extLst>
              <a:ext uri="{FF2B5EF4-FFF2-40B4-BE49-F238E27FC236}">
                <a16:creationId xmlns:a16="http://schemas.microsoft.com/office/drawing/2014/main" id="{D35302B8-78C7-09C3-ABD5-1CDB0D2B2EFF}"/>
              </a:ext>
            </a:extLst>
          </p:cNvPr>
          <p:cNvPicPr>
            <a:picLocks noChangeAspect="1"/>
          </p:cNvPicPr>
          <p:nvPr/>
        </p:nvPicPr>
        <p:blipFill>
          <a:blip r:embed="rId3"/>
          <a:stretch>
            <a:fillRect/>
          </a:stretch>
        </p:blipFill>
        <p:spPr>
          <a:xfrm>
            <a:off x="9152248" y="1925647"/>
            <a:ext cx="1256831" cy="1197112"/>
          </a:xfrm>
          <a:prstGeom prst="rect">
            <a:avLst/>
          </a:prstGeom>
        </p:spPr>
      </p:pic>
      <p:pic>
        <p:nvPicPr>
          <p:cNvPr id="9" name="Picture 8" descr="The Microsoft Excel Logo">
            <a:extLst>
              <a:ext uri="{FF2B5EF4-FFF2-40B4-BE49-F238E27FC236}">
                <a16:creationId xmlns:a16="http://schemas.microsoft.com/office/drawing/2014/main" id="{2028CDCB-1F7C-2F29-B3EF-51AA0E663839}"/>
              </a:ext>
            </a:extLst>
          </p:cNvPr>
          <p:cNvPicPr>
            <a:picLocks noChangeAspect="1"/>
          </p:cNvPicPr>
          <p:nvPr/>
        </p:nvPicPr>
        <p:blipFill>
          <a:blip r:embed="rId4"/>
          <a:stretch>
            <a:fillRect/>
          </a:stretch>
        </p:blipFill>
        <p:spPr>
          <a:xfrm>
            <a:off x="14851940" y="1922863"/>
            <a:ext cx="1266728" cy="1200374"/>
          </a:xfrm>
          <a:prstGeom prst="rect">
            <a:avLst/>
          </a:prstGeom>
        </p:spPr>
      </p:pic>
    </p:spTree>
    <p:extLst>
      <p:ext uri="{BB962C8B-B14F-4D97-AF65-F5344CB8AC3E}">
        <p14:creationId xmlns:p14="http://schemas.microsoft.com/office/powerpoint/2010/main" val="23540408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E5230C-8C31-C8DF-4611-13C2742601DB}"/>
              </a:ext>
            </a:extLst>
          </p:cNvPr>
          <p:cNvSpPr>
            <a:spLocks noGrp="1"/>
          </p:cNvSpPr>
          <p:nvPr>
            <p:ph type="title" idx="4294967295"/>
          </p:nvPr>
        </p:nvSpPr>
        <p:spPr>
          <a:xfrm>
            <a:off x="2362200" y="227034"/>
            <a:ext cx="11658600" cy="12192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7200" b="1" i="0" u="none" strike="noStrike" kern="1200" cap="none" spc="0" normalizeH="0" baseline="0" noProof="0">
                <a:ln>
                  <a:noFill/>
                </a:ln>
                <a:solidFill>
                  <a:schemeClr val="tx1"/>
                </a:solidFill>
                <a:effectLst/>
                <a:uLnTx/>
                <a:uFillTx/>
                <a:latin typeface="Montserrat" pitchFamily="2" charset="77"/>
                <a:ea typeface="+mn-ea"/>
                <a:cs typeface="+mn-cs"/>
              </a:rPr>
              <a:t>PDFs</a:t>
            </a:r>
          </a:p>
        </p:txBody>
      </p:sp>
      <p:sp>
        <p:nvSpPr>
          <p:cNvPr id="3" name="Text Placeholder 2">
            <a:extLst>
              <a:ext uri="{FF2B5EF4-FFF2-40B4-BE49-F238E27FC236}">
                <a16:creationId xmlns:a16="http://schemas.microsoft.com/office/drawing/2014/main" id="{CCFD4B4E-6F0C-1F5C-EFDB-E8E50AE22205}"/>
              </a:ext>
            </a:extLst>
          </p:cNvPr>
          <p:cNvSpPr>
            <a:spLocks noGrp="1"/>
          </p:cNvSpPr>
          <p:nvPr>
            <p:ph type="body" sz="quarter" idx="11"/>
          </p:nvPr>
        </p:nvSpPr>
        <p:spPr>
          <a:xfrm>
            <a:off x="2362200" y="1452742"/>
            <a:ext cx="15588640" cy="1234857"/>
          </a:xfrm>
        </p:spPr>
        <p:txBody>
          <a:bodyPr lIns="91440" tIns="45720" rIns="91440" bIns="45720" anchor="t"/>
          <a:lstStyle/>
          <a:p>
            <a:pPr marL="571500" indent="-571500">
              <a:buChar char="•"/>
            </a:pPr>
            <a:r>
              <a:rPr lang="en-US" sz="4000">
                <a:latin typeface="Montserrat"/>
              </a:rPr>
              <a:t>PDFs are not recommended for accessible materials.</a:t>
            </a:r>
          </a:p>
          <a:p>
            <a:pPr marL="1314450" lvl="1" indent="-571500">
              <a:buFont typeface="Courier New" pitchFamily="34" charset="0"/>
              <a:buChar char="o"/>
            </a:pPr>
            <a:r>
              <a:rPr lang="en-US">
                <a:latin typeface="Montserrat"/>
              </a:rPr>
              <a:t>Consider sharing the original file type if you can.</a:t>
            </a:r>
          </a:p>
          <a:p>
            <a:pPr lvl="1" indent="0">
              <a:buNone/>
            </a:pPr>
            <a:endParaRPr lang="en-US" sz="2400">
              <a:latin typeface="Montserrat"/>
            </a:endParaRPr>
          </a:p>
          <a:p>
            <a:pPr marL="571500" indent="-571500">
              <a:buChar char="•"/>
            </a:pPr>
            <a:r>
              <a:rPr lang="en-US" sz="4000">
                <a:latin typeface="Montserrat"/>
              </a:rPr>
              <a:t>Make the source document accessible.</a:t>
            </a:r>
            <a:endParaRPr lang="en-US" sz="4000"/>
          </a:p>
          <a:p>
            <a:pPr marL="1314450" lvl="1" indent="-571500">
              <a:buFont typeface="Courier New" pitchFamily="34" charset="0"/>
              <a:buChar char="o"/>
            </a:pPr>
            <a:r>
              <a:rPr lang="en-US">
                <a:latin typeface="Montserrat"/>
              </a:rPr>
              <a:t>Make your documents accessible in Word, PowerPoint, , Good Docs, etc. </a:t>
            </a:r>
          </a:p>
          <a:p>
            <a:pPr marL="1314450" lvl="1" indent="-571500">
              <a:buFont typeface="Courier New" pitchFamily="34" charset="0"/>
              <a:buChar char="o"/>
            </a:pPr>
            <a:r>
              <a:rPr lang="en-US">
                <a:latin typeface="Montserrat"/>
              </a:rPr>
              <a:t>Save it as a PDF, not "Print to PDF."</a:t>
            </a:r>
          </a:p>
        </p:txBody>
      </p:sp>
      <p:pic>
        <p:nvPicPr>
          <p:cNvPr id="5" name="Picture 4" descr="Screenshot of Microsoft word with a box and arrow highlighting the Save as Adobe PDF feature.">
            <a:extLst>
              <a:ext uri="{FF2B5EF4-FFF2-40B4-BE49-F238E27FC236}">
                <a16:creationId xmlns:a16="http://schemas.microsoft.com/office/drawing/2014/main" id="{DC67E20B-63A3-0309-C815-1B2DB039DBED}"/>
              </a:ext>
            </a:extLst>
          </p:cNvPr>
          <p:cNvPicPr>
            <a:picLocks noChangeAspect="1"/>
          </p:cNvPicPr>
          <p:nvPr/>
        </p:nvPicPr>
        <p:blipFill>
          <a:blip r:embed="rId2"/>
          <a:srcRect t="2818" r="-207" b="11144"/>
          <a:stretch>
            <a:fillRect/>
          </a:stretch>
        </p:blipFill>
        <p:spPr>
          <a:xfrm>
            <a:off x="2161303" y="5148119"/>
            <a:ext cx="8204812" cy="4912901"/>
          </a:xfrm>
          <a:prstGeom prst="rect">
            <a:avLst/>
          </a:prstGeom>
        </p:spPr>
      </p:pic>
      <p:pic>
        <p:nvPicPr>
          <p:cNvPr id="6" name="Picture 5" descr="A screenshot of Microsoft Word with a square highlighting the Download as PDF feature.">
            <a:extLst>
              <a:ext uri="{FF2B5EF4-FFF2-40B4-BE49-F238E27FC236}">
                <a16:creationId xmlns:a16="http://schemas.microsoft.com/office/drawing/2014/main" id="{614C7519-2683-3B93-A3D5-BAEF5533BCAA}"/>
              </a:ext>
            </a:extLst>
          </p:cNvPr>
          <p:cNvPicPr>
            <a:picLocks noChangeAspect="1"/>
          </p:cNvPicPr>
          <p:nvPr/>
        </p:nvPicPr>
        <p:blipFill>
          <a:blip r:embed="rId3"/>
          <a:srcRect r="-231" b="22574"/>
          <a:stretch>
            <a:fillRect/>
          </a:stretch>
        </p:blipFill>
        <p:spPr>
          <a:xfrm>
            <a:off x="10634306" y="5127469"/>
            <a:ext cx="7489531" cy="4916537"/>
          </a:xfrm>
          <a:prstGeom prst="rect">
            <a:avLst/>
          </a:prstGeom>
        </p:spPr>
      </p:pic>
    </p:spTree>
    <p:extLst>
      <p:ext uri="{BB962C8B-B14F-4D97-AF65-F5344CB8AC3E}">
        <p14:creationId xmlns:p14="http://schemas.microsoft.com/office/powerpoint/2010/main" val="1242072913"/>
      </p:ext>
    </p:extLst>
  </p:cSld>
  <p:clrMapOvr>
    <a:masterClrMapping/>
  </p:clrMapOvr>
</p:sld>
</file>

<file path=ppt/theme/theme1.xml><?xml version="1.0" encoding="utf-8"?>
<a:theme xmlns:a="http://schemas.openxmlformats.org/drawingml/2006/main" name="Office Theme">
  <a:themeElements>
    <a:clrScheme name="Shepherd U Colors">
      <a:dk1>
        <a:srgbClr val="031E42"/>
      </a:dk1>
      <a:lt1>
        <a:srgbClr val="F9BD00"/>
      </a:lt1>
      <a:dk2>
        <a:srgbClr val="FEFEFE"/>
      </a:dk2>
      <a:lt2>
        <a:srgbClr val="FEFEFE"/>
      </a:lt2>
      <a:accent1>
        <a:srgbClr val="2A436D"/>
      </a:accent1>
      <a:accent2>
        <a:srgbClr val="C0B460"/>
      </a:accent2>
      <a:accent3>
        <a:srgbClr val="A33840"/>
      </a:accent3>
      <a:accent4>
        <a:srgbClr val="568C9F"/>
      </a:accent4>
      <a:accent5>
        <a:srgbClr val="5F661E"/>
      </a:accent5>
      <a:accent6>
        <a:srgbClr val="F79646"/>
      </a:accent6>
      <a:hlink>
        <a:srgbClr val="F9BD00"/>
      </a:hlink>
      <a:folHlink>
        <a:srgbClr val="568C9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88B40F30-93FC-1740-B625-F096F1FC4C4F}" vid="{3B44F2B9-D4E7-ED42-B3D8-C3CD1BFD9B6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cdf73d4-ef6c-43d2-a0f2-a9816e8dba5a">
      <Terms xmlns="http://schemas.microsoft.com/office/infopath/2007/PartnerControls"/>
    </lcf76f155ced4ddcb4097134ff3c332f>
    <TaxCatchAll xmlns="66d376f7-0e5e-4168-9dc3-8368d561325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2EC9C0F2F907A4CB7E3615183D192C1" ma:contentTypeVersion="18" ma:contentTypeDescription="Create a new document." ma:contentTypeScope="" ma:versionID="fcd7d9a9d6925a65ff853134c4e65810">
  <xsd:schema xmlns:xsd="http://www.w3.org/2001/XMLSchema" xmlns:xs="http://www.w3.org/2001/XMLSchema" xmlns:p="http://schemas.microsoft.com/office/2006/metadata/properties" xmlns:ns2="1cdf73d4-ef6c-43d2-a0f2-a9816e8dba5a" xmlns:ns3="66d376f7-0e5e-4168-9dc3-8368d5613253" targetNamespace="http://schemas.microsoft.com/office/2006/metadata/properties" ma:root="true" ma:fieldsID="f1817a1f80b98a0d484e93eae51ca1bc" ns2:_="" ns3:_="">
    <xsd:import namespace="1cdf73d4-ef6c-43d2-a0f2-a9816e8dba5a"/>
    <xsd:import namespace="66d376f7-0e5e-4168-9dc3-8368d561325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df73d4-ef6c-43d2-a0f2-a9816e8dba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b576853-d57a-4c36-8d18-0a3c964cf8d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LengthInSeconds" ma:index="2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6d376f7-0e5e-4168-9dc3-8368d561325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a5f534e-4959-4129-9a5c-2b2e017962d3}" ma:internalName="TaxCatchAll" ma:showField="CatchAllData" ma:web="66d376f7-0e5e-4168-9dc3-8368d56132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5EBE37-AC23-4DE2-AF5F-65104F4E4C33}">
  <ds:schemaRefs>
    <ds:schemaRef ds:uri="1cdf73d4-ef6c-43d2-a0f2-a9816e8dba5a"/>
    <ds:schemaRef ds:uri="66d376f7-0e5e-4168-9dc3-8368d561325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C09967C-4172-4FFF-BB4E-F1E97B1DBF14}">
  <ds:schemaRefs>
    <ds:schemaRef ds:uri="http://schemas.microsoft.com/sharepoint/v3/contenttype/forms"/>
  </ds:schemaRefs>
</ds:datastoreItem>
</file>

<file path=customXml/itemProps3.xml><?xml version="1.0" encoding="utf-8"?>
<ds:datastoreItem xmlns:ds="http://schemas.openxmlformats.org/officeDocument/2006/customXml" ds:itemID="{3CD3B6E3-0DCB-4903-BDDD-6E1C831E1331}">
  <ds:schemaRefs>
    <ds:schemaRef ds:uri="1cdf73d4-ef6c-43d2-a0f2-a9816e8dba5a"/>
    <ds:schemaRef ds:uri="66d376f7-0e5e-4168-9dc3-8368d56132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Shepherd Presentation Template</Template>
  <Application>Microsoft Office PowerPoint</Application>
  <PresentationFormat>Custom</PresentationFormat>
  <Slides>23</Slides>
  <Notes>0</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Digital Access for All</vt:lpstr>
      <vt:lpstr>What is Title II?</vt:lpstr>
      <vt:lpstr>Why Does Digital Accessibility Matter?</vt:lpstr>
      <vt:lpstr>Everyone has a role</vt:lpstr>
      <vt:lpstr>Accessible Course Materials</vt:lpstr>
      <vt:lpstr>P.O.U.R. enough for all</vt:lpstr>
      <vt:lpstr>Documents and Slides- Basics</vt:lpstr>
      <vt:lpstr>Documents and Slides- Specifics</vt:lpstr>
      <vt:lpstr>PDFs</vt:lpstr>
      <vt:lpstr>Scanned PDFs are not accessible</vt:lpstr>
      <vt:lpstr>Alternative Text for Images</vt:lpstr>
      <vt:lpstr>Colors</vt:lpstr>
      <vt:lpstr>Colors</vt:lpstr>
      <vt:lpstr>Colors- Examples</vt:lpstr>
      <vt:lpstr>Accessible Look at the academic calendar to find final exam schedules and important deadlines.  </vt:lpstr>
      <vt:lpstr>Video and Audio Content</vt:lpstr>
      <vt:lpstr>Remediation and Resources</vt:lpstr>
      <vt:lpstr>Compliance Plan</vt:lpstr>
      <vt:lpstr>Accessibility Checkers</vt:lpstr>
      <vt:lpstr>Brightspace</vt:lpstr>
      <vt:lpstr>Digital Accessibility Resources</vt:lpstr>
      <vt:lpstr>Compliance  Timeline</vt:lpstr>
      <vt:lpstr>PowerPoint Presentation</vt:lpstr>
    </vt:vector>
  </TitlesOfParts>
  <Company>Shepherd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Anders</dc:creator>
  <cp:revision>38</cp:revision>
  <dcterms:created xsi:type="dcterms:W3CDTF">2025-07-25T15:04:27Z</dcterms:created>
  <dcterms:modified xsi:type="dcterms:W3CDTF">2025-08-28T20:09:58Z</dcterms:modified>
  <dc:identifier>DAGC34D7TAE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0x01010092EC9C0F2F907A4CB7E3615183D192C1</vt:lpwstr>
  </property>
  <property fmtid="{D5CDD505-2E9C-101B-9397-08002B2CF9AE}" pid="3" name="MediaServiceImageTags">
    <vt:lpwstr/>
  </property>
</Properties>
</file>